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65" r:id="rId7"/>
    <p:sldId id="267" r:id="rId8"/>
    <p:sldId id="268" r:id="rId9"/>
    <p:sldId id="270" r:id="rId10"/>
    <p:sldId id="271" r:id="rId11"/>
    <p:sldId id="272" r:id="rId12"/>
    <p:sldId id="273" r:id="rId13"/>
    <p:sldId id="277" r:id="rId14"/>
    <p:sldId id="278" r:id="rId15"/>
    <p:sldId id="279" r:id="rId16"/>
    <p:sldId id="280" r:id="rId17"/>
    <p:sldId id="284" r:id="rId18"/>
    <p:sldId id="285" r:id="rId19"/>
    <p:sldId id="286" r:id="rId20"/>
    <p:sldId id="290" r:id="rId21"/>
    <p:sldId id="291" r:id="rId22"/>
    <p:sldId id="292" r:id="rId23"/>
    <p:sldId id="302" r:id="rId24"/>
    <p:sldId id="303" r:id="rId25"/>
    <p:sldId id="304" r:id="rId26"/>
    <p:sldId id="305" r:id="rId27"/>
    <p:sldId id="294" r:id="rId28"/>
    <p:sldId id="295" r:id="rId29"/>
    <p:sldId id="296" r:id="rId30"/>
    <p:sldId id="297" r:id="rId31"/>
    <p:sldId id="298" r:id="rId32"/>
    <p:sldId id="299" r:id="rId3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lt-LT"/>
  <c:chart>
    <c:view3D>
      <c:rAngAx val="1"/>
    </c:view3D>
    <c:plotArea>
      <c:layout/>
      <c:bar3DChart>
        <c:barDir val="col"/>
        <c:grouping val="clustered"/>
        <c:ser>
          <c:idx val="0"/>
          <c:order val="0"/>
          <c:tx>
            <c:strRef>
              <c:f>Sheet1!$D$14</c:f>
              <c:strCache>
                <c:ptCount val="1"/>
                <c:pt idx="0">
                  <c:v>Pasitikrino</c:v>
                </c:pt>
              </c:strCache>
            </c:strRef>
          </c:tx>
          <c:spPr>
            <a:solidFill>
              <a:srgbClr val="0070C0"/>
            </a:solidFill>
          </c:spPr>
          <c:dLbls>
            <c:dLbl>
              <c:idx val="0"/>
              <c:layout>
                <c:manualLayout>
                  <c:x val="5.6893320097050164E-3"/>
                  <c:y val="-1.2080088513757239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B12-465B-AACC-2F2DEA629142}"/>
                </c:ext>
              </c:extLst>
            </c:dLbl>
            <c:dLbl>
              <c:idx val="1"/>
              <c:layout>
                <c:manualLayout>
                  <c:x val="1.1378664019409979E-2"/>
                  <c:y val="-1.449610621650867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B12-465B-AACC-2F2DEA629142}"/>
                </c:ext>
              </c:extLst>
            </c:dLbl>
            <c:dLbl>
              <c:idx val="2"/>
              <c:layout>
                <c:manualLayout>
                  <c:x val="1.5645663026688794E-2"/>
                  <c:y val="-3.624026554127168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B12-465B-AACC-2F2DEA629142}"/>
                </c:ext>
              </c:extLst>
            </c:dLbl>
            <c:dLbl>
              <c:idx val="3"/>
              <c:layout>
                <c:manualLayout>
                  <c:x val="1.280099702183618E-2"/>
                  <c:y val="-1.449610621650867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B12-465B-AACC-2F2DEA629142}"/>
                </c:ext>
              </c:extLst>
            </c:dLbl>
            <c:spPr>
              <a:noFill/>
              <a:ln>
                <a:noFill/>
              </a:ln>
              <a:effectLst/>
            </c:spPr>
            <c:txPr>
              <a:bodyPr/>
              <a:lstStyle/>
              <a:p>
                <a:pPr>
                  <a:defRPr sz="16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Sheet1!$C$15:$C$18</c:f>
              <c:strCache>
                <c:ptCount val="4"/>
                <c:pt idx="0">
                  <c:v>Bendras</c:v>
                </c:pt>
                <c:pt idx="1">
                  <c:v>1-4 klasės</c:v>
                </c:pt>
                <c:pt idx="2">
                  <c:v>5-8 klasės</c:v>
                </c:pt>
                <c:pt idx="3">
                  <c:v>9-12 klasės</c:v>
                </c:pt>
              </c:strCache>
            </c:strRef>
          </c:cat>
          <c:val>
            <c:numRef>
              <c:f>Sheet1!$D$15:$D$18</c:f>
              <c:numCache>
                <c:formatCode>General</c:formatCode>
                <c:ptCount val="4"/>
                <c:pt idx="0">
                  <c:v>93.4</c:v>
                </c:pt>
                <c:pt idx="1">
                  <c:v>96.8</c:v>
                </c:pt>
                <c:pt idx="2">
                  <c:v>90</c:v>
                </c:pt>
                <c:pt idx="3">
                  <c:v>92.9</c:v>
                </c:pt>
              </c:numCache>
            </c:numRef>
          </c:val>
          <c:extLst xmlns:c16r2="http://schemas.microsoft.com/office/drawing/2015/06/chart">
            <c:ext xmlns:c16="http://schemas.microsoft.com/office/drawing/2014/chart" uri="{C3380CC4-5D6E-409C-BE32-E72D297353CC}">
              <c16:uniqueId val="{00000000-BB12-465B-AACC-2F2DEA629142}"/>
            </c:ext>
          </c:extLst>
        </c:ser>
        <c:ser>
          <c:idx val="1"/>
          <c:order val="1"/>
          <c:tx>
            <c:strRef>
              <c:f>Sheet1!$E$14</c:f>
              <c:strCache>
                <c:ptCount val="1"/>
                <c:pt idx="0">
                  <c:v>Nepasitikrino</c:v>
                </c:pt>
              </c:strCache>
            </c:strRef>
          </c:tx>
          <c:spPr>
            <a:solidFill>
              <a:srgbClr val="C00000"/>
            </a:solidFill>
          </c:spPr>
          <c:dLbls>
            <c:dLbl>
              <c:idx val="0"/>
              <c:layout>
                <c:manualLayout>
                  <c:x val="9.9563310169837795E-3"/>
                  <c:y val="-1.691212391926012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B12-465B-AACC-2F2DEA629142}"/>
                </c:ext>
              </c:extLst>
            </c:dLbl>
            <c:dLbl>
              <c:idx val="1"/>
              <c:layout>
                <c:manualLayout>
                  <c:x val="1.4223330024262539E-2"/>
                  <c:y val="-1.691212391926020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B12-465B-AACC-2F2DEA629142}"/>
                </c:ext>
              </c:extLst>
            </c:dLbl>
            <c:dLbl>
              <c:idx val="2"/>
              <c:layout>
                <c:manualLayout>
                  <c:x val="8.5339980145574205E-3"/>
                  <c:y val="-1.691212391926020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B12-465B-AACC-2F2DEA629142}"/>
                </c:ext>
              </c:extLst>
            </c:dLbl>
            <c:dLbl>
              <c:idx val="3"/>
              <c:layout>
                <c:manualLayout>
                  <c:x val="1.2800997021836284E-2"/>
                  <c:y val="-1.208008851375731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BB12-465B-AACC-2F2DEA629142}"/>
                </c:ext>
              </c:extLst>
            </c:dLbl>
            <c:spPr>
              <a:noFill/>
              <a:ln>
                <a:noFill/>
              </a:ln>
              <a:effectLst/>
            </c:spPr>
            <c:txPr>
              <a:bodyPr/>
              <a:lstStyle/>
              <a:p>
                <a:pPr>
                  <a:defRPr sz="16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Sheet1!$C$15:$C$18</c:f>
              <c:strCache>
                <c:ptCount val="4"/>
                <c:pt idx="0">
                  <c:v>Bendras</c:v>
                </c:pt>
                <c:pt idx="1">
                  <c:v>1-4 klasės</c:v>
                </c:pt>
                <c:pt idx="2">
                  <c:v>5-8 klasės</c:v>
                </c:pt>
                <c:pt idx="3">
                  <c:v>9-12 klasės</c:v>
                </c:pt>
              </c:strCache>
            </c:strRef>
          </c:cat>
          <c:val>
            <c:numRef>
              <c:f>Sheet1!$E$15:$E$18</c:f>
              <c:numCache>
                <c:formatCode>General</c:formatCode>
                <c:ptCount val="4"/>
                <c:pt idx="0">
                  <c:v>6.6</c:v>
                </c:pt>
                <c:pt idx="1">
                  <c:v>3.2</c:v>
                </c:pt>
                <c:pt idx="2">
                  <c:v>10</c:v>
                </c:pt>
                <c:pt idx="3">
                  <c:v>7.1</c:v>
                </c:pt>
              </c:numCache>
            </c:numRef>
          </c:val>
          <c:extLst xmlns:c16r2="http://schemas.microsoft.com/office/drawing/2015/06/chart">
            <c:ext xmlns:c16="http://schemas.microsoft.com/office/drawing/2014/chart" uri="{C3380CC4-5D6E-409C-BE32-E72D297353CC}">
              <c16:uniqueId val="{00000001-BB12-465B-AACC-2F2DEA629142}"/>
            </c:ext>
          </c:extLst>
        </c:ser>
        <c:dLbls/>
        <c:shape val="box"/>
        <c:axId val="138035968"/>
        <c:axId val="138037504"/>
        <c:axId val="0"/>
      </c:bar3DChart>
      <c:catAx>
        <c:axId val="138035968"/>
        <c:scaling>
          <c:orientation val="minMax"/>
        </c:scaling>
        <c:axPos val="b"/>
        <c:numFmt formatCode="General" sourceLinked="0"/>
        <c:tickLblPos val="nextTo"/>
        <c:txPr>
          <a:bodyPr/>
          <a:lstStyle/>
          <a:p>
            <a:pPr>
              <a:defRPr sz="1600" b="1">
                <a:latin typeface="Times New Roman" pitchFamily="18" charset="0"/>
                <a:cs typeface="Times New Roman" pitchFamily="18" charset="0"/>
              </a:defRPr>
            </a:pPr>
            <a:endParaRPr lang="lt-LT"/>
          </a:p>
        </c:txPr>
        <c:crossAx val="138037504"/>
        <c:crosses val="autoZero"/>
        <c:auto val="1"/>
        <c:lblAlgn val="ctr"/>
        <c:lblOffset val="100"/>
      </c:catAx>
      <c:valAx>
        <c:axId val="138037504"/>
        <c:scaling>
          <c:orientation val="minMax"/>
        </c:scaling>
        <c:axPos val="l"/>
        <c:majorGridlines/>
        <c:numFmt formatCode="General" sourceLinked="1"/>
        <c:tickLblPos val="nextTo"/>
        <c:txPr>
          <a:bodyPr/>
          <a:lstStyle/>
          <a:p>
            <a:pPr>
              <a:defRPr sz="1600" b="1">
                <a:latin typeface="Times New Roman" pitchFamily="18" charset="0"/>
                <a:cs typeface="Times New Roman" pitchFamily="18" charset="0"/>
              </a:defRPr>
            </a:pPr>
            <a:endParaRPr lang="lt-LT"/>
          </a:p>
        </c:txPr>
        <c:crossAx val="138035968"/>
        <c:crosses val="autoZero"/>
        <c:crossBetween val="between"/>
      </c:valAx>
    </c:plotArea>
    <c:legend>
      <c:legendPos val="r"/>
      <c:layout>
        <c:manualLayout>
          <c:xMode val="edge"/>
          <c:yMode val="edge"/>
          <c:x val="0.78862586056746398"/>
          <c:y val="0.31415154784932575"/>
          <c:w val="0.20284014141797871"/>
          <c:h val="0.25331203686652776"/>
        </c:manualLayout>
      </c:layout>
      <c:txPr>
        <a:bodyPr/>
        <a:lstStyle/>
        <a:p>
          <a:pPr>
            <a:defRPr sz="2000" b="1">
              <a:latin typeface="Times New Roman" pitchFamily="18" charset="0"/>
              <a:cs typeface="Times New Roman" pitchFamily="18" charset="0"/>
            </a:defRPr>
          </a:pPr>
          <a:endParaRPr lang="lt-LT"/>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lt-LT"/>
  <c:chart>
    <c:view3D>
      <c:rotX val="30"/>
      <c:perspective val="30"/>
    </c:view3D>
    <c:plotArea>
      <c:layout>
        <c:manualLayout>
          <c:layoutTarget val="inner"/>
          <c:xMode val="edge"/>
          <c:yMode val="edge"/>
          <c:x val="1.1052423386648797E-2"/>
          <c:y val="3.8339727853678368E-2"/>
          <c:w val="0.68242003128684625"/>
          <c:h val="0.93298461510364894"/>
        </c:manualLayout>
      </c:layout>
      <c:pie3DChart>
        <c:varyColors val="1"/>
        <c:ser>
          <c:idx val="0"/>
          <c:order val="0"/>
          <c:explosion val="25"/>
          <c:dPt>
            <c:idx val="0"/>
            <c:spPr>
              <a:solidFill>
                <a:srgbClr val="FF5050"/>
              </a:solidFill>
            </c:spPr>
            <c:extLst xmlns:c16r2="http://schemas.microsoft.com/office/drawing/2015/06/chart">
              <c:ext xmlns:c16="http://schemas.microsoft.com/office/drawing/2014/chart" uri="{C3380CC4-5D6E-409C-BE32-E72D297353CC}">
                <c16:uniqueId val="{00000001-CA72-482F-8EEC-2B2F751A524E}"/>
              </c:ext>
            </c:extLst>
          </c:dPt>
          <c:dPt>
            <c:idx val="1"/>
            <c:spPr>
              <a:solidFill>
                <a:srgbClr val="33CCFF"/>
              </a:solidFill>
            </c:spPr>
            <c:extLst xmlns:c16r2="http://schemas.microsoft.com/office/drawing/2015/06/chart">
              <c:ext xmlns:c16="http://schemas.microsoft.com/office/drawing/2014/chart" uri="{C3380CC4-5D6E-409C-BE32-E72D297353CC}">
                <c16:uniqueId val="{00000003-CA72-482F-8EEC-2B2F751A524E}"/>
              </c:ext>
            </c:extLst>
          </c:dPt>
          <c:dPt>
            <c:idx val="2"/>
            <c:spPr>
              <a:solidFill>
                <a:srgbClr val="99FF33"/>
              </a:solidFill>
            </c:spPr>
            <c:extLst xmlns:c16r2="http://schemas.microsoft.com/office/drawing/2015/06/chart">
              <c:ext xmlns:c16="http://schemas.microsoft.com/office/drawing/2014/chart" uri="{C3380CC4-5D6E-409C-BE32-E72D297353CC}">
                <c16:uniqueId val="{00000005-CA72-482F-8EEC-2B2F751A524E}"/>
              </c:ext>
            </c:extLst>
          </c:dPt>
          <c:dPt>
            <c:idx val="3"/>
            <c:spPr>
              <a:solidFill>
                <a:srgbClr val="9966FF"/>
              </a:solidFill>
            </c:spPr>
            <c:extLst xmlns:c16r2="http://schemas.microsoft.com/office/drawing/2015/06/chart">
              <c:ext xmlns:c16="http://schemas.microsoft.com/office/drawing/2014/chart" uri="{C3380CC4-5D6E-409C-BE32-E72D297353CC}">
                <c16:uniqueId val="{00000007-CA72-482F-8EEC-2B2F751A524E}"/>
              </c:ext>
            </c:extLst>
          </c:dPt>
          <c:dPt>
            <c:idx val="6"/>
            <c:spPr>
              <a:solidFill>
                <a:schemeClr val="bg2">
                  <a:lumMod val="25000"/>
                </a:schemeClr>
              </a:solidFill>
            </c:spPr>
            <c:extLst xmlns:c16r2="http://schemas.microsoft.com/office/drawing/2015/06/chart">
              <c:ext xmlns:c16="http://schemas.microsoft.com/office/drawing/2014/chart" uri="{C3380CC4-5D6E-409C-BE32-E72D297353CC}">
                <c16:uniqueId val="{00000009-CA72-482F-8EEC-2B2F751A524E}"/>
              </c:ext>
            </c:extLst>
          </c:dPt>
          <c:dLbls>
            <c:spPr>
              <a:noFill/>
              <a:ln>
                <a:noFill/>
              </a:ln>
              <a:effectLst/>
            </c:spPr>
            <c:txPr>
              <a:bodyPr/>
              <a:lstStyle/>
              <a:p>
                <a:pPr>
                  <a:defRPr sz="12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Sheet6!$D$19:$D$25</c:f>
              <c:strCache>
                <c:ptCount val="7"/>
                <c:pt idx="0">
                  <c:v>Toliaregystė</c:v>
                </c:pt>
                <c:pt idx="1">
                  <c:v>Astigmatizmas</c:v>
                </c:pt>
                <c:pt idx="2">
                  <c:v>Trumparegystė</c:v>
                </c:pt>
                <c:pt idx="3">
                  <c:v>Akomodacijos sutrikimai</c:v>
                </c:pt>
                <c:pt idx="4">
                  <c:v>Konverguojantis lydimasis žvairumas</c:v>
                </c:pt>
                <c:pt idx="5">
                  <c:v>Kiti refrakcijos sutrikimai</c:v>
                </c:pt>
                <c:pt idx="6">
                  <c:v>Spalvinio matymo trūkumai</c:v>
                </c:pt>
              </c:strCache>
            </c:strRef>
          </c:cat>
          <c:val>
            <c:numRef>
              <c:f>Sheet6!$E$19:$E$25</c:f>
              <c:numCache>
                <c:formatCode>General</c:formatCode>
                <c:ptCount val="7"/>
                <c:pt idx="0">
                  <c:v>69.2</c:v>
                </c:pt>
                <c:pt idx="1">
                  <c:v>14.7</c:v>
                </c:pt>
                <c:pt idx="2">
                  <c:v>9.1</c:v>
                </c:pt>
                <c:pt idx="3">
                  <c:v>3.5</c:v>
                </c:pt>
                <c:pt idx="4">
                  <c:v>1.4</c:v>
                </c:pt>
                <c:pt idx="5">
                  <c:v>1.4</c:v>
                </c:pt>
                <c:pt idx="6">
                  <c:v>0.70000000000000007</c:v>
                </c:pt>
              </c:numCache>
            </c:numRef>
          </c:val>
          <c:extLst xmlns:c16r2="http://schemas.microsoft.com/office/drawing/2015/06/chart">
            <c:ext xmlns:c16="http://schemas.microsoft.com/office/drawing/2014/chart" uri="{C3380CC4-5D6E-409C-BE32-E72D297353CC}">
              <c16:uniqueId val="{0000000A-CA72-482F-8EEC-2B2F751A524E}"/>
            </c:ext>
          </c:extLst>
        </c:ser>
        <c:dLbls/>
      </c:pie3DChart>
    </c:plotArea>
    <c:legend>
      <c:legendPos val="r"/>
      <c:layout>
        <c:manualLayout>
          <c:xMode val="edge"/>
          <c:yMode val="edge"/>
          <c:x val="0.65909090909090917"/>
          <c:y val="2.8703099457480969E-2"/>
          <c:w val="0.32954545454545459"/>
          <c:h val="0.94259354057169653"/>
        </c:manualLayout>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9.0026724801476297E-3"/>
          <c:y val="0.21701656726590737"/>
          <c:w val="0.60934096352710021"/>
          <c:h val="0.76268677715157063"/>
        </c:manualLayout>
      </c:layout>
      <c:pie3DChart>
        <c:varyColors val="1"/>
        <c:ser>
          <c:idx val="0"/>
          <c:order val="0"/>
          <c:tx>
            <c:strRef>
              <c:f>Sheet7!$D$17</c:f>
              <c:strCache>
                <c:ptCount val="1"/>
                <c:pt idx="0">
                  <c:v>1-4 klasės</c:v>
                </c:pt>
              </c:strCache>
            </c:strRef>
          </c:tx>
          <c:explosion val="25"/>
          <c:dPt>
            <c:idx val="0"/>
            <c:spPr>
              <a:solidFill>
                <a:srgbClr val="0070C0"/>
              </a:solidFill>
            </c:spPr>
            <c:extLst xmlns:c16r2="http://schemas.microsoft.com/office/drawing/2015/06/chart">
              <c:ext xmlns:c16="http://schemas.microsoft.com/office/drawing/2014/chart" uri="{C3380CC4-5D6E-409C-BE32-E72D297353CC}">
                <c16:uniqueId val="{00000001-59ED-45CD-AAF9-61EC01E65A12}"/>
              </c:ext>
            </c:extLst>
          </c:dPt>
          <c:dPt>
            <c:idx val="1"/>
            <c:spPr>
              <a:solidFill>
                <a:srgbClr val="C00000"/>
              </a:solidFill>
            </c:spPr>
            <c:extLst xmlns:c16r2="http://schemas.microsoft.com/office/drawing/2015/06/chart">
              <c:ext xmlns:c16="http://schemas.microsoft.com/office/drawing/2014/chart" uri="{C3380CC4-5D6E-409C-BE32-E72D297353CC}">
                <c16:uniqueId val="{00000003-59ED-45CD-AAF9-61EC01E65A12}"/>
              </c:ext>
            </c:extLst>
          </c:dPt>
          <c:dPt>
            <c:idx val="2"/>
            <c:spPr>
              <a:solidFill>
                <a:srgbClr val="99FF33"/>
              </a:solidFill>
            </c:spPr>
            <c:extLst xmlns:c16r2="http://schemas.microsoft.com/office/drawing/2015/06/chart">
              <c:ext xmlns:c16="http://schemas.microsoft.com/office/drawing/2014/chart" uri="{C3380CC4-5D6E-409C-BE32-E72D297353CC}">
                <c16:uniqueId val="{00000005-59ED-45CD-AAF9-61EC01E65A12}"/>
              </c:ext>
            </c:extLst>
          </c:dPt>
          <c:dPt>
            <c:idx val="4"/>
            <c:spPr>
              <a:solidFill>
                <a:srgbClr val="FF5050"/>
              </a:solidFill>
            </c:spPr>
            <c:extLst xmlns:c16r2="http://schemas.microsoft.com/office/drawing/2015/06/chart">
              <c:ext xmlns:c16="http://schemas.microsoft.com/office/drawing/2014/chart" uri="{C3380CC4-5D6E-409C-BE32-E72D297353CC}">
                <c16:uniqueId val="{00000007-59ED-45CD-AAF9-61EC01E65A12}"/>
              </c:ext>
            </c:extLst>
          </c:dPt>
          <c:dPt>
            <c:idx val="5"/>
            <c:spPr>
              <a:solidFill>
                <a:schemeClr val="accent6">
                  <a:lumMod val="50000"/>
                </a:schemeClr>
              </a:solidFill>
            </c:spPr>
            <c:extLst xmlns:c16r2="http://schemas.microsoft.com/office/drawing/2015/06/chart">
              <c:ext xmlns:c16="http://schemas.microsoft.com/office/drawing/2014/chart" uri="{C3380CC4-5D6E-409C-BE32-E72D297353CC}">
                <c16:uniqueId val="{00000009-59ED-45CD-AAF9-61EC01E65A12}"/>
              </c:ext>
            </c:extLst>
          </c:dPt>
          <c:dLbls>
            <c:spPr>
              <a:noFill/>
              <a:ln>
                <a:noFill/>
              </a:ln>
              <a:effectLst/>
            </c:spPr>
            <c:txPr>
              <a:bodyPr/>
              <a:lstStyle/>
              <a:p>
                <a:pPr>
                  <a:defRPr sz="12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Sheet7!$C$18:$C$23</c:f>
              <c:strCache>
                <c:ptCount val="6"/>
                <c:pt idx="0">
                  <c:v>Toliaregystė</c:v>
                </c:pt>
                <c:pt idx="1">
                  <c:v>Astigmatizmas</c:v>
                </c:pt>
                <c:pt idx="2">
                  <c:v>Trumparegystė</c:v>
                </c:pt>
                <c:pt idx="3">
                  <c:v>Akomodacijos sutrikimai</c:v>
                </c:pt>
                <c:pt idx="4">
                  <c:v>Konverguojantis lydimasis žvairumas</c:v>
                </c:pt>
                <c:pt idx="5">
                  <c:v>Kiti refrakcijos sutrikimai</c:v>
                </c:pt>
              </c:strCache>
            </c:strRef>
          </c:cat>
          <c:val>
            <c:numRef>
              <c:f>Sheet7!$D$18:$D$23</c:f>
              <c:numCache>
                <c:formatCode>General</c:formatCode>
                <c:ptCount val="6"/>
                <c:pt idx="0">
                  <c:v>68.400000000000006</c:v>
                </c:pt>
                <c:pt idx="1">
                  <c:v>18.399999999999999</c:v>
                </c:pt>
                <c:pt idx="2">
                  <c:v>7.9</c:v>
                </c:pt>
                <c:pt idx="3">
                  <c:v>1.3</c:v>
                </c:pt>
                <c:pt idx="4">
                  <c:v>2.7</c:v>
                </c:pt>
                <c:pt idx="5">
                  <c:v>1.3</c:v>
                </c:pt>
              </c:numCache>
            </c:numRef>
          </c:val>
          <c:extLst xmlns:c16r2="http://schemas.microsoft.com/office/drawing/2015/06/chart">
            <c:ext xmlns:c16="http://schemas.microsoft.com/office/drawing/2014/chart" uri="{C3380CC4-5D6E-409C-BE32-E72D297353CC}">
              <c16:uniqueId val="{0000000A-59ED-45CD-AAF9-61EC01E65A12}"/>
            </c:ext>
          </c:extLst>
        </c:ser>
        <c:dLbls/>
      </c:pie3DChart>
    </c:plotArea>
    <c:legend>
      <c:legendPos val="r"/>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2.2067663938864227E-2"/>
          <c:y val="0.22752461025846893"/>
          <c:w val="0.55518339185990739"/>
          <c:h val="0.73444092613044287"/>
        </c:manualLayout>
      </c:layout>
      <c:pie3DChart>
        <c:varyColors val="1"/>
        <c:ser>
          <c:idx val="0"/>
          <c:order val="0"/>
          <c:tx>
            <c:strRef>
              <c:f>Sheet7!$D$37</c:f>
              <c:strCache>
                <c:ptCount val="1"/>
                <c:pt idx="0">
                  <c:v>5-8 klasės</c:v>
                </c:pt>
              </c:strCache>
            </c:strRef>
          </c:tx>
          <c:explosion val="25"/>
          <c:dPt>
            <c:idx val="0"/>
            <c:spPr>
              <a:solidFill>
                <a:srgbClr val="0070C0"/>
              </a:solidFill>
            </c:spPr>
            <c:extLst xmlns:c16r2="http://schemas.microsoft.com/office/drawing/2015/06/chart">
              <c:ext xmlns:c16="http://schemas.microsoft.com/office/drawing/2014/chart" uri="{C3380CC4-5D6E-409C-BE32-E72D297353CC}">
                <c16:uniqueId val="{00000001-88D5-44EA-A954-BA4863CF7C00}"/>
              </c:ext>
            </c:extLst>
          </c:dPt>
          <c:dPt>
            <c:idx val="1"/>
            <c:spPr>
              <a:solidFill>
                <a:srgbClr val="C00000"/>
              </a:solidFill>
            </c:spPr>
            <c:extLst xmlns:c16r2="http://schemas.microsoft.com/office/drawing/2015/06/chart">
              <c:ext xmlns:c16="http://schemas.microsoft.com/office/drawing/2014/chart" uri="{C3380CC4-5D6E-409C-BE32-E72D297353CC}">
                <c16:uniqueId val="{00000003-88D5-44EA-A954-BA4863CF7C00}"/>
              </c:ext>
            </c:extLst>
          </c:dPt>
          <c:dPt>
            <c:idx val="2"/>
            <c:spPr>
              <a:solidFill>
                <a:srgbClr val="99FF33"/>
              </a:solidFill>
            </c:spPr>
            <c:extLst xmlns:c16r2="http://schemas.microsoft.com/office/drawing/2015/06/chart">
              <c:ext xmlns:c16="http://schemas.microsoft.com/office/drawing/2014/chart" uri="{C3380CC4-5D6E-409C-BE32-E72D297353CC}">
                <c16:uniqueId val="{00000005-88D5-44EA-A954-BA4863CF7C00}"/>
              </c:ext>
            </c:extLst>
          </c:dPt>
          <c:dPt>
            <c:idx val="4"/>
            <c:spPr>
              <a:solidFill>
                <a:schemeClr val="accent6">
                  <a:lumMod val="50000"/>
                </a:schemeClr>
              </a:solidFill>
            </c:spPr>
            <c:extLst xmlns:c16r2="http://schemas.microsoft.com/office/drawing/2015/06/chart">
              <c:ext xmlns:c16="http://schemas.microsoft.com/office/drawing/2014/chart" uri="{C3380CC4-5D6E-409C-BE32-E72D297353CC}">
                <c16:uniqueId val="{00000007-88D5-44EA-A954-BA4863CF7C00}"/>
              </c:ext>
            </c:extLst>
          </c:dPt>
          <c:dPt>
            <c:idx val="5"/>
            <c:spPr>
              <a:solidFill>
                <a:srgbClr val="FFFF00"/>
              </a:solidFill>
            </c:spPr>
            <c:extLst xmlns:c16r2="http://schemas.microsoft.com/office/drawing/2015/06/chart">
              <c:ext xmlns:c16="http://schemas.microsoft.com/office/drawing/2014/chart" uri="{C3380CC4-5D6E-409C-BE32-E72D297353CC}">
                <c16:uniqueId val="{00000009-88D5-44EA-A954-BA4863CF7C00}"/>
              </c:ext>
            </c:extLst>
          </c:dPt>
          <c:dLbls>
            <c:spPr>
              <a:noFill/>
              <a:ln>
                <a:noFill/>
              </a:ln>
              <a:effectLst/>
            </c:spPr>
            <c:txPr>
              <a:bodyPr/>
              <a:lstStyle/>
              <a:p>
                <a:pPr>
                  <a:defRPr sz="12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Sheet7!$C$38:$C$43</c:f>
              <c:strCache>
                <c:ptCount val="6"/>
                <c:pt idx="0">
                  <c:v>Toliaregystė</c:v>
                </c:pt>
                <c:pt idx="1">
                  <c:v>Astigmatizmas</c:v>
                </c:pt>
                <c:pt idx="2">
                  <c:v>Trumparegystė</c:v>
                </c:pt>
                <c:pt idx="3">
                  <c:v>Akomodacijos sutrikimai</c:v>
                </c:pt>
                <c:pt idx="4">
                  <c:v>Kiti refrakcijos sutrikimai</c:v>
                </c:pt>
                <c:pt idx="5">
                  <c:v>Spalvinio matymo trūkumai</c:v>
                </c:pt>
              </c:strCache>
            </c:strRef>
          </c:cat>
          <c:val>
            <c:numRef>
              <c:f>Sheet7!$D$38:$D$43</c:f>
              <c:numCache>
                <c:formatCode>General</c:formatCode>
                <c:ptCount val="6"/>
                <c:pt idx="0">
                  <c:v>72.2</c:v>
                </c:pt>
                <c:pt idx="1">
                  <c:v>9.8000000000000007</c:v>
                </c:pt>
                <c:pt idx="2">
                  <c:v>8.2000000000000011</c:v>
                </c:pt>
                <c:pt idx="3">
                  <c:v>6.6</c:v>
                </c:pt>
                <c:pt idx="4">
                  <c:v>1.6</c:v>
                </c:pt>
                <c:pt idx="5">
                  <c:v>1.6</c:v>
                </c:pt>
              </c:numCache>
            </c:numRef>
          </c:val>
          <c:extLst xmlns:c16r2="http://schemas.microsoft.com/office/drawing/2015/06/chart">
            <c:ext xmlns:c16="http://schemas.microsoft.com/office/drawing/2014/chart" uri="{C3380CC4-5D6E-409C-BE32-E72D297353CC}">
              <c16:uniqueId val="{0000000A-88D5-44EA-A954-BA4863CF7C00}"/>
            </c:ext>
          </c:extLst>
        </c:ser>
        <c:dLbls/>
      </c:pie3DChart>
    </c:plotArea>
    <c:legend>
      <c:legendPos val="r"/>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lt-LT"/>
  <c:chart>
    <c:title>
      <c:layout>
        <c:manualLayout>
          <c:xMode val="edge"/>
          <c:yMode val="edge"/>
          <c:x val="0.3745108888415975"/>
          <c:y val="0.1292407327440725"/>
        </c:manualLayout>
      </c:layout>
      <c:txPr>
        <a:bodyPr/>
        <a:lstStyle/>
        <a:p>
          <a:pPr>
            <a:defRPr b="1">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4.086300023307899E-2"/>
          <c:y val="0.25568769468793451"/>
          <c:w val="0.5669362275661487"/>
          <c:h val="0.68550132683760123"/>
        </c:manualLayout>
      </c:layout>
      <c:pie3DChart>
        <c:varyColors val="1"/>
        <c:ser>
          <c:idx val="0"/>
          <c:order val="0"/>
          <c:tx>
            <c:strRef>
              <c:f>Sheet7!$D$61</c:f>
              <c:strCache>
                <c:ptCount val="1"/>
                <c:pt idx="0">
                  <c:v>9-10 klasės</c:v>
                </c:pt>
              </c:strCache>
            </c:strRef>
          </c:tx>
          <c:explosion val="25"/>
          <c:dPt>
            <c:idx val="0"/>
            <c:spPr>
              <a:solidFill>
                <a:srgbClr val="0070C0"/>
              </a:solidFill>
            </c:spPr>
            <c:extLst xmlns:c16r2="http://schemas.microsoft.com/office/drawing/2015/06/chart">
              <c:ext xmlns:c16="http://schemas.microsoft.com/office/drawing/2014/chart" uri="{C3380CC4-5D6E-409C-BE32-E72D297353CC}">
                <c16:uniqueId val="{00000001-0AD2-4377-8C60-BC045A8B55EE}"/>
              </c:ext>
            </c:extLst>
          </c:dPt>
          <c:dPt>
            <c:idx val="1"/>
            <c:spPr>
              <a:solidFill>
                <a:srgbClr val="C00000"/>
              </a:solidFill>
            </c:spPr>
            <c:extLst xmlns:c16r2="http://schemas.microsoft.com/office/drawing/2015/06/chart">
              <c:ext xmlns:c16="http://schemas.microsoft.com/office/drawing/2014/chart" uri="{C3380CC4-5D6E-409C-BE32-E72D297353CC}">
                <c16:uniqueId val="{00000003-0AD2-4377-8C60-BC045A8B55EE}"/>
              </c:ext>
            </c:extLst>
          </c:dPt>
          <c:dPt>
            <c:idx val="2"/>
            <c:spPr>
              <a:solidFill>
                <a:srgbClr val="99FF33"/>
              </a:solidFill>
            </c:spPr>
            <c:extLst xmlns:c16r2="http://schemas.microsoft.com/office/drawing/2015/06/chart">
              <c:ext xmlns:c16="http://schemas.microsoft.com/office/drawing/2014/chart" uri="{C3380CC4-5D6E-409C-BE32-E72D297353CC}">
                <c16:uniqueId val="{00000005-0AD2-4377-8C60-BC045A8B55EE}"/>
              </c:ext>
            </c:extLst>
          </c:dPt>
          <c:dLbls>
            <c:spPr>
              <a:noFill/>
              <a:ln>
                <a:noFill/>
              </a:ln>
              <a:effectLst/>
            </c:spPr>
            <c:txPr>
              <a:bodyPr/>
              <a:lstStyle/>
              <a:p>
                <a:pPr>
                  <a:defRPr sz="14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Sheet7!$C$62:$C$64</c:f>
              <c:strCache>
                <c:ptCount val="3"/>
                <c:pt idx="0">
                  <c:v>Toliaregystė</c:v>
                </c:pt>
                <c:pt idx="1">
                  <c:v>Astigmatizmas</c:v>
                </c:pt>
                <c:pt idx="2">
                  <c:v>Trumparegystė</c:v>
                </c:pt>
              </c:strCache>
            </c:strRef>
          </c:cat>
          <c:val>
            <c:numRef>
              <c:f>Sheet7!$D$62:$D$64</c:f>
              <c:numCache>
                <c:formatCode>General</c:formatCode>
                <c:ptCount val="3"/>
                <c:pt idx="0">
                  <c:v>50</c:v>
                </c:pt>
                <c:pt idx="1">
                  <c:v>16.7</c:v>
                </c:pt>
                <c:pt idx="2">
                  <c:v>33.300000000000011</c:v>
                </c:pt>
              </c:numCache>
            </c:numRef>
          </c:val>
          <c:extLst xmlns:c16r2="http://schemas.microsoft.com/office/drawing/2015/06/chart">
            <c:ext xmlns:c16="http://schemas.microsoft.com/office/drawing/2014/chart" uri="{C3380CC4-5D6E-409C-BE32-E72D297353CC}">
              <c16:uniqueId val="{00000006-0AD2-4377-8C60-BC045A8B55EE}"/>
            </c:ext>
          </c:extLst>
        </c:ser>
        <c:dLbls/>
      </c:pie3DChart>
    </c:plotArea>
    <c:legend>
      <c:legendPos val="r"/>
      <c:layout>
        <c:manualLayout>
          <c:xMode val="edge"/>
          <c:yMode val="edge"/>
          <c:x val="0.69499427436435324"/>
          <c:y val="0.30538533582407257"/>
          <c:w val="0.28956171019163146"/>
          <c:h val="0.53871743667797722"/>
        </c:manualLayout>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lt-LT"/>
  <c:chart>
    <c:view3D>
      <c:rotX val="30"/>
      <c:perspective val="30"/>
    </c:view3D>
    <c:plotArea>
      <c:layout>
        <c:manualLayout>
          <c:layoutTarget val="inner"/>
          <c:xMode val="edge"/>
          <c:yMode val="edge"/>
          <c:x val="1.5204620803978452E-2"/>
          <c:y val="2.8217202776660219E-2"/>
          <c:w val="0.6321560298383756"/>
          <c:h val="0.92085700966211348"/>
        </c:manualLayout>
      </c:layout>
      <c:pie3DChart>
        <c:varyColors val="1"/>
        <c:ser>
          <c:idx val="0"/>
          <c:order val="0"/>
          <c:explosion val="25"/>
          <c:dPt>
            <c:idx val="0"/>
            <c:spPr>
              <a:solidFill>
                <a:srgbClr val="C00000"/>
              </a:solidFill>
            </c:spPr>
            <c:extLst xmlns:c16r2="http://schemas.microsoft.com/office/drawing/2015/06/chart">
              <c:ext xmlns:c16="http://schemas.microsoft.com/office/drawing/2014/chart" uri="{C3380CC4-5D6E-409C-BE32-E72D297353CC}">
                <c16:uniqueId val="{00000001-2386-4314-B17A-3027DABA7F8A}"/>
              </c:ext>
            </c:extLst>
          </c:dPt>
          <c:dPt>
            <c:idx val="1"/>
            <c:spPr>
              <a:solidFill>
                <a:srgbClr val="99FF33"/>
              </a:solidFill>
            </c:spPr>
            <c:extLst xmlns:c16r2="http://schemas.microsoft.com/office/drawing/2015/06/chart">
              <c:ext xmlns:c16="http://schemas.microsoft.com/office/drawing/2014/chart" uri="{C3380CC4-5D6E-409C-BE32-E72D297353CC}">
                <c16:uniqueId val="{00000003-2386-4314-B17A-3027DABA7F8A}"/>
              </c:ext>
            </c:extLst>
          </c:dPt>
          <c:dPt>
            <c:idx val="2"/>
            <c:spPr>
              <a:solidFill>
                <a:srgbClr val="FFFF00"/>
              </a:solidFill>
            </c:spPr>
            <c:extLst xmlns:c16r2="http://schemas.microsoft.com/office/drawing/2015/06/chart">
              <c:ext xmlns:c16="http://schemas.microsoft.com/office/drawing/2014/chart" uri="{C3380CC4-5D6E-409C-BE32-E72D297353CC}">
                <c16:uniqueId val="{00000005-2386-4314-B17A-3027DABA7F8A}"/>
              </c:ext>
            </c:extLst>
          </c:dPt>
          <c:dLbls>
            <c:spPr>
              <a:noFill/>
              <a:ln>
                <a:noFill/>
              </a:ln>
              <a:effectLst/>
            </c:spPr>
            <c:txPr>
              <a:bodyPr/>
              <a:lstStyle/>
              <a:p>
                <a:pPr>
                  <a:defRPr sz="14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Sheet8!$D$17:$D$22</c:f>
              <c:strCache>
                <c:ptCount val="6"/>
                <c:pt idx="0">
                  <c:v>Gėrybiniai ir nepataloginiai širdies ūžesiai</c:v>
                </c:pt>
                <c:pt idx="1">
                  <c:v>Širdies ūžesiai ir širdies tonai</c:v>
                </c:pt>
                <c:pt idx="2">
                  <c:v>Nenormali laikysena</c:v>
                </c:pt>
                <c:pt idx="3">
                  <c:v>Nenormali tuberkulino mėginio reakcija</c:v>
                </c:pt>
                <c:pt idx="4">
                  <c:v>Širdies ūžesiai, nepatikslinti</c:v>
                </c:pt>
                <c:pt idx="5">
                  <c:v>Mitybos sutrikimai</c:v>
                </c:pt>
              </c:strCache>
            </c:strRef>
          </c:cat>
          <c:val>
            <c:numRef>
              <c:f>Sheet8!$E$17:$E$22</c:f>
              <c:numCache>
                <c:formatCode>General</c:formatCode>
                <c:ptCount val="6"/>
                <c:pt idx="0">
                  <c:v>84.9</c:v>
                </c:pt>
                <c:pt idx="1">
                  <c:v>10.1</c:v>
                </c:pt>
                <c:pt idx="2">
                  <c:v>2</c:v>
                </c:pt>
                <c:pt idx="3">
                  <c:v>1</c:v>
                </c:pt>
                <c:pt idx="4">
                  <c:v>1</c:v>
                </c:pt>
                <c:pt idx="5">
                  <c:v>1</c:v>
                </c:pt>
              </c:numCache>
            </c:numRef>
          </c:val>
          <c:extLst xmlns:c16r2="http://schemas.microsoft.com/office/drawing/2015/06/chart">
            <c:ext xmlns:c16="http://schemas.microsoft.com/office/drawing/2014/chart" uri="{C3380CC4-5D6E-409C-BE32-E72D297353CC}">
              <c16:uniqueId val="{00000006-2386-4314-B17A-3027DABA7F8A}"/>
            </c:ext>
          </c:extLst>
        </c:ser>
        <c:dLbls/>
      </c:pie3DChart>
    </c:plotArea>
    <c:legend>
      <c:legendPos val="r"/>
      <c:layout>
        <c:manualLayout>
          <c:xMode val="edge"/>
          <c:yMode val="edge"/>
          <c:x val="0.65504214143884087"/>
          <c:y val="9.7115559690898592E-2"/>
          <c:w val="0.33635710422308335"/>
          <c:h val="0.83271418916416684"/>
        </c:manualLayout>
      </c:layout>
      <c:txPr>
        <a:bodyPr/>
        <a:lstStyle/>
        <a:p>
          <a:pPr>
            <a:defRPr sz="1600" b="1">
              <a:latin typeface="Times New Roman" pitchFamily="18" charset="0"/>
              <a:cs typeface="Times New Roman" pitchFamily="18" charset="0"/>
            </a:defRPr>
          </a:pPr>
          <a:endParaRPr lang="lt-LT"/>
        </a:p>
      </c:txPr>
    </c:legend>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sz="1400" b="1">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1.9852449514312608E-2"/>
          <c:y val="0.1246527908383076"/>
          <c:w val="0.58657882017755847"/>
          <c:h val="0.79708662579243239"/>
        </c:manualLayout>
      </c:layout>
      <c:pie3DChart>
        <c:varyColors val="1"/>
        <c:ser>
          <c:idx val="0"/>
          <c:order val="0"/>
          <c:tx>
            <c:strRef>
              <c:f>Sheet8!$E$38</c:f>
              <c:strCache>
                <c:ptCount val="1"/>
                <c:pt idx="0">
                  <c:v>1-4 klasės</c:v>
                </c:pt>
              </c:strCache>
            </c:strRef>
          </c:tx>
          <c:explosion val="25"/>
          <c:dPt>
            <c:idx val="0"/>
            <c:spPr>
              <a:solidFill>
                <a:srgbClr val="C00000"/>
              </a:solidFill>
            </c:spPr>
            <c:extLst xmlns:c16r2="http://schemas.microsoft.com/office/drawing/2015/06/chart">
              <c:ext xmlns:c16="http://schemas.microsoft.com/office/drawing/2014/chart" uri="{C3380CC4-5D6E-409C-BE32-E72D297353CC}">
                <c16:uniqueId val="{00000001-1A7F-4451-BAED-6125A41E3142}"/>
              </c:ext>
            </c:extLst>
          </c:dPt>
          <c:dPt>
            <c:idx val="1"/>
            <c:spPr>
              <a:solidFill>
                <a:srgbClr val="99FF33"/>
              </a:solidFill>
            </c:spPr>
            <c:extLst xmlns:c16r2="http://schemas.microsoft.com/office/drawing/2015/06/chart">
              <c:ext xmlns:c16="http://schemas.microsoft.com/office/drawing/2014/chart" uri="{C3380CC4-5D6E-409C-BE32-E72D297353CC}">
                <c16:uniqueId val="{00000003-1A7F-4451-BAED-6125A41E3142}"/>
              </c:ext>
            </c:extLst>
          </c:dPt>
          <c:dPt>
            <c:idx val="2"/>
            <c:spPr>
              <a:solidFill>
                <a:srgbClr val="FFFF00"/>
              </a:solidFill>
            </c:spPr>
            <c:extLst xmlns:c16r2="http://schemas.microsoft.com/office/drawing/2015/06/chart">
              <c:ext xmlns:c16="http://schemas.microsoft.com/office/drawing/2014/chart" uri="{C3380CC4-5D6E-409C-BE32-E72D297353CC}">
                <c16:uniqueId val="{00000005-1A7F-4451-BAED-6125A41E3142}"/>
              </c:ext>
            </c:extLst>
          </c:dPt>
          <c:dLbls>
            <c:spPr>
              <a:noFill/>
              <a:ln>
                <a:noFill/>
              </a:ln>
              <a:effectLst/>
            </c:spPr>
            <c:txPr>
              <a:bodyPr/>
              <a:lstStyle/>
              <a:p>
                <a:pPr>
                  <a:defRPr sz="12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Sheet8!$D$39:$D$41</c:f>
              <c:strCache>
                <c:ptCount val="3"/>
                <c:pt idx="0">
                  <c:v>Gėrybiniai ir nepataloginiai širdies ūžesiai</c:v>
                </c:pt>
                <c:pt idx="1">
                  <c:v>Širdies ūžesiai ir širdies tonai</c:v>
                </c:pt>
                <c:pt idx="2">
                  <c:v>Nenormali laikysena</c:v>
                </c:pt>
              </c:strCache>
            </c:strRef>
          </c:cat>
          <c:val>
            <c:numRef>
              <c:f>Sheet8!$E$39:$E$41</c:f>
              <c:numCache>
                <c:formatCode>General</c:formatCode>
                <c:ptCount val="3"/>
                <c:pt idx="0">
                  <c:v>86.9</c:v>
                </c:pt>
                <c:pt idx="1">
                  <c:v>10.9</c:v>
                </c:pt>
                <c:pt idx="2">
                  <c:v>2.2000000000000002</c:v>
                </c:pt>
              </c:numCache>
            </c:numRef>
          </c:val>
          <c:extLst xmlns:c16r2="http://schemas.microsoft.com/office/drawing/2015/06/chart">
            <c:ext xmlns:c16="http://schemas.microsoft.com/office/drawing/2014/chart" uri="{C3380CC4-5D6E-409C-BE32-E72D297353CC}">
              <c16:uniqueId val="{00000006-1A7F-4451-BAED-6125A41E3142}"/>
            </c:ext>
          </c:extLst>
        </c:ser>
        <c:dLbls/>
      </c:pie3DChart>
    </c:plotArea>
    <c:legend>
      <c:legendPos val="r"/>
      <c:layout>
        <c:manualLayout>
          <c:xMode val="edge"/>
          <c:yMode val="edge"/>
          <c:x val="0.64070625451981833"/>
          <c:y val="0.11634725834965698"/>
          <c:w val="0.34198670310382057"/>
          <c:h val="0.83207084224262429"/>
        </c:manualLayout>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3.4149666430505897E-2"/>
          <c:y val="0.16878928134969137"/>
          <c:w val="0.5774249127146166"/>
          <c:h val="0.78757370212833511"/>
        </c:manualLayout>
      </c:layout>
      <c:pie3DChart>
        <c:varyColors val="1"/>
        <c:ser>
          <c:idx val="0"/>
          <c:order val="0"/>
          <c:tx>
            <c:strRef>
              <c:f>Sheet8!$E$57</c:f>
              <c:strCache>
                <c:ptCount val="1"/>
                <c:pt idx="0">
                  <c:v>5-8 klasės</c:v>
                </c:pt>
              </c:strCache>
            </c:strRef>
          </c:tx>
          <c:explosion val="25"/>
          <c:dPt>
            <c:idx val="0"/>
            <c:spPr>
              <a:solidFill>
                <a:srgbClr val="C00000"/>
              </a:solidFill>
            </c:spPr>
            <c:extLst xmlns:c16r2="http://schemas.microsoft.com/office/drawing/2015/06/chart">
              <c:ext xmlns:c16="http://schemas.microsoft.com/office/drawing/2014/chart" uri="{C3380CC4-5D6E-409C-BE32-E72D297353CC}">
                <c16:uniqueId val="{00000001-552A-4FA2-B415-15CF1B37A546}"/>
              </c:ext>
            </c:extLst>
          </c:dPt>
          <c:dPt>
            <c:idx val="1"/>
            <c:spPr>
              <a:solidFill>
                <a:srgbClr val="99FF33"/>
              </a:solidFill>
            </c:spPr>
            <c:extLst xmlns:c16r2="http://schemas.microsoft.com/office/drawing/2015/06/chart">
              <c:ext xmlns:c16="http://schemas.microsoft.com/office/drawing/2014/chart" uri="{C3380CC4-5D6E-409C-BE32-E72D297353CC}">
                <c16:uniqueId val="{00000003-552A-4FA2-B415-15CF1B37A546}"/>
              </c:ext>
            </c:extLst>
          </c:dPt>
          <c:dPt>
            <c:idx val="2"/>
            <c:spPr>
              <a:solidFill>
                <a:srgbClr val="FFFF00"/>
              </a:solidFill>
            </c:spPr>
            <c:extLst xmlns:c16r2="http://schemas.microsoft.com/office/drawing/2015/06/chart">
              <c:ext xmlns:c16="http://schemas.microsoft.com/office/drawing/2014/chart" uri="{C3380CC4-5D6E-409C-BE32-E72D297353CC}">
                <c16:uniqueId val="{00000005-552A-4FA2-B415-15CF1B37A546}"/>
              </c:ext>
            </c:extLst>
          </c:dPt>
          <c:dLbls>
            <c:spPr>
              <a:noFill/>
              <a:ln>
                <a:noFill/>
              </a:ln>
              <a:effectLst/>
            </c:spPr>
            <c:txPr>
              <a:bodyPr/>
              <a:lstStyle/>
              <a:p>
                <a:pPr>
                  <a:defRPr sz="12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Sheet8!$D$58:$D$63</c:f>
              <c:strCache>
                <c:ptCount val="6"/>
                <c:pt idx="0">
                  <c:v>Gėrybiniai ir nepataloginiai širdies ūžesiai</c:v>
                </c:pt>
                <c:pt idx="1">
                  <c:v>Širdies ūžesiai ir širdies tonai</c:v>
                </c:pt>
                <c:pt idx="2">
                  <c:v>Nenormali laikysena</c:v>
                </c:pt>
                <c:pt idx="3">
                  <c:v>Nenormali tuberkulino mėginio reakcija</c:v>
                </c:pt>
                <c:pt idx="4">
                  <c:v>Širdies ūžesiai, nepatikslinti</c:v>
                </c:pt>
                <c:pt idx="5">
                  <c:v>Mitybos sutrikimai</c:v>
                </c:pt>
              </c:strCache>
            </c:strRef>
          </c:cat>
          <c:val>
            <c:numRef>
              <c:f>Sheet8!$E$58:$E$63</c:f>
              <c:numCache>
                <c:formatCode>General</c:formatCode>
                <c:ptCount val="6"/>
                <c:pt idx="0">
                  <c:v>83.8</c:v>
                </c:pt>
                <c:pt idx="1">
                  <c:v>8.2000000000000011</c:v>
                </c:pt>
                <c:pt idx="2">
                  <c:v>2</c:v>
                </c:pt>
                <c:pt idx="3">
                  <c:v>2</c:v>
                </c:pt>
                <c:pt idx="4">
                  <c:v>2</c:v>
                </c:pt>
                <c:pt idx="5">
                  <c:v>2</c:v>
                </c:pt>
              </c:numCache>
            </c:numRef>
          </c:val>
          <c:extLst xmlns:c16r2="http://schemas.microsoft.com/office/drawing/2015/06/chart">
            <c:ext xmlns:c16="http://schemas.microsoft.com/office/drawing/2014/chart" uri="{C3380CC4-5D6E-409C-BE32-E72D297353CC}">
              <c16:uniqueId val="{00000006-552A-4FA2-B415-15CF1B37A546}"/>
            </c:ext>
          </c:extLst>
        </c:ser>
        <c:dLbls/>
      </c:pie3DChart>
    </c:plotArea>
    <c:legend>
      <c:legendPos val="r"/>
      <c:layout>
        <c:manualLayout>
          <c:xMode val="edge"/>
          <c:yMode val="edge"/>
          <c:x val="0.6457242582897037"/>
          <c:y val="6.7112599142622617E-2"/>
          <c:w val="0.34031413612565453"/>
          <c:h val="0.92384857374917073"/>
        </c:manualLayout>
      </c:layout>
      <c:txPr>
        <a:bodyPr/>
        <a:lstStyle/>
        <a:p>
          <a:pPr>
            <a:defRPr sz="1200" b="1">
              <a:latin typeface="Times New Roman" pitchFamily="18" charset="0"/>
              <a:cs typeface="Times New Roman" pitchFamily="18" charset="0"/>
            </a:defRPr>
          </a:pPr>
          <a:endParaRPr lang="lt-LT"/>
        </a:p>
      </c:txPr>
    </c:legend>
    <c:plotVisOnly val="1"/>
    <c:dispBlanksAs val="zero"/>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lt-LT"/>
  <c:chart>
    <c:title>
      <c:layout>
        <c:manualLayout>
          <c:xMode val="edge"/>
          <c:yMode val="edge"/>
          <c:x val="0.38302077865266859"/>
          <c:y val="8.3333333333333343E-2"/>
        </c:manualLayout>
      </c:layout>
      <c:txPr>
        <a:bodyPr/>
        <a:lstStyle/>
        <a:p>
          <a:pPr>
            <a:defRPr sz="1600" b="1">
              <a:latin typeface="Times New Roman" pitchFamily="18" charset="0"/>
              <a:cs typeface="Times New Roman" pitchFamily="18" charset="0"/>
            </a:defRPr>
          </a:pPr>
          <a:endParaRPr lang="lt-LT"/>
        </a:p>
      </c:txPr>
    </c:title>
    <c:view3D>
      <c:rotX val="30"/>
      <c:perspective val="30"/>
    </c:view3D>
    <c:plotArea>
      <c:layout/>
      <c:pie3DChart>
        <c:varyColors val="1"/>
        <c:ser>
          <c:idx val="0"/>
          <c:order val="0"/>
          <c:tx>
            <c:strRef>
              <c:f>Sheet8!$E$75</c:f>
              <c:strCache>
                <c:ptCount val="1"/>
                <c:pt idx="0">
                  <c:v>9-10 klasės</c:v>
                </c:pt>
              </c:strCache>
            </c:strRef>
          </c:tx>
          <c:explosion val="25"/>
          <c:dPt>
            <c:idx val="0"/>
            <c:spPr>
              <a:solidFill>
                <a:srgbClr val="C00000"/>
              </a:solidFill>
            </c:spPr>
            <c:extLst xmlns:c16r2="http://schemas.microsoft.com/office/drawing/2015/06/chart">
              <c:ext xmlns:c16="http://schemas.microsoft.com/office/drawing/2014/chart" uri="{C3380CC4-5D6E-409C-BE32-E72D297353CC}">
                <c16:uniqueId val="{00000001-94EF-4EA9-8524-E7DA455CE50A}"/>
              </c:ext>
            </c:extLst>
          </c:dPt>
          <c:dPt>
            <c:idx val="1"/>
            <c:spPr>
              <a:solidFill>
                <a:srgbClr val="99FF33"/>
              </a:solidFill>
            </c:spPr>
            <c:extLst xmlns:c16r2="http://schemas.microsoft.com/office/drawing/2015/06/chart">
              <c:ext xmlns:c16="http://schemas.microsoft.com/office/drawing/2014/chart" uri="{C3380CC4-5D6E-409C-BE32-E72D297353CC}">
                <c16:uniqueId val="{00000003-94EF-4EA9-8524-E7DA455CE50A}"/>
              </c:ext>
            </c:extLst>
          </c:dPt>
          <c:dLbls>
            <c:dLbl>
              <c:idx val="0"/>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4EF-4EA9-8524-E7DA455CE50A}"/>
                </c:ext>
              </c:extLst>
            </c:dLbl>
            <c:dLbl>
              <c:idx val="1"/>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4EF-4EA9-8524-E7DA455CE50A}"/>
                </c:ext>
              </c:extLst>
            </c:dLbl>
            <c:delete val="1"/>
            <c:spPr>
              <a:noFill/>
              <a:ln>
                <a:noFill/>
              </a:ln>
              <a:effectLst/>
            </c:spPr>
            <c:txPr>
              <a:bodyPr/>
              <a:lstStyle/>
              <a:p>
                <a:pPr>
                  <a:defRPr sz="1600" b="1">
                    <a:latin typeface="Times New Roman" pitchFamily="18" charset="0"/>
                    <a:cs typeface="Times New Roman" pitchFamily="18" charset="0"/>
                  </a:defRPr>
                </a:pPr>
                <a:endParaRPr lang="lt-LT"/>
              </a:p>
            </c:txPr>
            <c:extLst xmlns:c16r2="http://schemas.microsoft.com/office/drawing/2015/06/chart">
              <c:ext xmlns:c15="http://schemas.microsoft.com/office/drawing/2012/chart" uri="{CE6537A1-D6FC-4f65-9D91-7224C49458BB}"/>
            </c:extLst>
          </c:dLbls>
          <c:cat>
            <c:strRef>
              <c:f>Sheet8!$D$76:$D$77</c:f>
              <c:strCache>
                <c:ptCount val="2"/>
                <c:pt idx="0">
                  <c:v>Gėrybiniai ir nepataloginiai širdies ūžesiai</c:v>
                </c:pt>
                <c:pt idx="1">
                  <c:v>Širdies ūžesiai ir širdies tonai</c:v>
                </c:pt>
              </c:strCache>
            </c:strRef>
          </c:cat>
          <c:val>
            <c:numRef>
              <c:f>Sheet8!$E$76:$E$77</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94EF-4EA9-8524-E7DA455CE50A}"/>
            </c:ext>
          </c:extLst>
        </c:ser>
        <c:dLbls/>
      </c:pie3DChart>
    </c:plotArea>
    <c:legend>
      <c:legendPos val="r"/>
      <c:layout>
        <c:manualLayout>
          <c:xMode val="edge"/>
          <c:yMode val="edge"/>
          <c:x val="0.69825962379702533"/>
          <c:y val="0.14457750072907555"/>
          <c:w val="0.28507370953630795"/>
          <c:h val="0.78677092446777497"/>
        </c:manualLayout>
      </c:layout>
      <c:txPr>
        <a:bodyPr/>
        <a:lstStyle/>
        <a:p>
          <a:pPr>
            <a:defRPr sz="1200" b="1">
              <a:latin typeface="Times New Roman" pitchFamily="18" charset="0"/>
              <a:cs typeface="Times New Roman" pitchFamily="18" charset="0"/>
            </a:defRPr>
          </a:pPr>
          <a:endParaRPr lang="lt-LT"/>
        </a:p>
      </c:txPr>
    </c:legend>
    <c:plotVisOnly val="1"/>
    <c:dispBlanksAs val="zero"/>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lt-LT"/>
  <c:chart>
    <c:view3D>
      <c:rotX val="30"/>
      <c:perspective val="30"/>
    </c:view3D>
    <c:plotArea>
      <c:layout>
        <c:manualLayout>
          <c:layoutTarget val="inner"/>
          <c:xMode val="edge"/>
          <c:yMode val="edge"/>
          <c:x val="2.1385844067679363E-2"/>
          <c:y val="3.2723089355578397E-2"/>
          <c:w val="0.61131990296929539"/>
          <c:h val="0.93124530098937797"/>
        </c:manualLayout>
      </c:layout>
      <c:pie3DChart>
        <c:varyColors val="1"/>
        <c:ser>
          <c:idx val="0"/>
          <c:order val="0"/>
          <c:explosion val="25"/>
          <c:dPt>
            <c:idx val="1"/>
            <c:spPr>
              <a:solidFill>
                <a:srgbClr val="FF5050"/>
              </a:solidFill>
            </c:spPr>
            <c:extLst xmlns:c16r2="http://schemas.microsoft.com/office/drawing/2015/06/chart">
              <c:ext xmlns:c16="http://schemas.microsoft.com/office/drawing/2014/chart" uri="{C3380CC4-5D6E-409C-BE32-E72D297353CC}">
                <c16:uniqueId val="{00000001-D43D-429C-AFCA-DC12D4F1A5D5}"/>
              </c:ext>
            </c:extLst>
          </c:dPt>
          <c:dPt>
            <c:idx val="2"/>
            <c:spPr>
              <a:solidFill>
                <a:srgbClr val="92D050"/>
              </a:solidFill>
            </c:spPr>
            <c:extLst xmlns:c16r2="http://schemas.microsoft.com/office/drawing/2015/06/chart">
              <c:ext xmlns:c16="http://schemas.microsoft.com/office/drawing/2014/chart" uri="{C3380CC4-5D6E-409C-BE32-E72D297353CC}">
                <c16:uniqueId val="{00000003-D43D-429C-AFCA-DC12D4F1A5D5}"/>
              </c:ext>
            </c:extLst>
          </c:dPt>
          <c:dPt>
            <c:idx val="6"/>
            <c:spPr>
              <a:solidFill>
                <a:srgbClr val="FFFF00"/>
              </a:solidFill>
            </c:spPr>
            <c:extLst xmlns:c16r2="http://schemas.microsoft.com/office/drawing/2015/06/chart">
              <c:ext xmlns:c16="http://schemas.microsoft.com/office/drawing/2014/chart" uri="{C3380CC4-5D6E-409C-BE32-E72D297353CC}">
                <c16:uniqueId val="{00000005-D43D-429C-AFCA-DC12D4F1A5D5}"/>
              </c:ext>
            </c:extLst>
          </c:dPt>
          <c:dLbls>
            <c:spPr>
              <a:noFill/>
              <a:ln>
                <a:noFill/>
              </a:ln>
              <a:effectLst/>
            </c:spPr>
            <c:txPr>
              <a:bodyPr/>
              <a:lstStyle/>
              <a:p>
                <a:pPr>
                  <a:defRPr sz="16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Sheet9!$D$18:$D$24</c:f>
              <c:strCache>
                <c:ptCount val="7"/>
                <c:pt idx="0">
                  <c:v>Skoliozė</c:v>
                </c:pt>
                <c:pt idx="1">
                  <c:v>Laikysenos kifozė</c:v>
                </c:pt>
                <c:pt idx="2">
                  <c:v>Jaunatvinė idiopatinė skoliozė</c:v>
                </c:pt>
                <c:pt idx="3">
                  <c:v>Plokščia pėda</c:v>
                </c:pt>
                <c:pt idx="4">
                  <c:v>Deformuojanti dorzopatija</c:v>
                </c:pt>
                <c:pt idx="5">
                  <c:v>Vaikų idiopatinė skoliozė</c:v>
                </c:pt>
                <c:pt idx="6">
                  <c:v>Kita</c:v>
                </c:pt>
              </c:strCache>
            </c:strRef>
          </c:cat>
          <c:val>
            <c:numRef>
              <c:f>Sheet9!$E$18:$E$24</c:f>
              <c:numCache>
                <c:formatCode>General</c:formatCode>
                <c:ptCount val="7"/>
                <c:pt idx="0">
                  <c:v>24</c:v>
                </c:pt>
                <c:pt idx="1">
                  <c:v>12</c:v>
                </c:pt>
                <c:pt idx="2">
                  <c:v>12</c:v>
                </c:pt>
                <c:pt idx="3">
                  <c:v>8</c:v>
                </c:pt>
                <c:pt idx="4">
                  <c:v>8</c:v>
                </c:pt>
                <c:pt idx="5">
                  <c:v>8</c:v>
                </c:pt>
                <c:pt idx="6">
                  <c:v>28</c:v>
                </c:pt>
              </c:numCache>
            </c:numRef>
          </c:val>
          <c:extLst xmlns:c16r2="http://schemas.microsoft.com/office/drawing/2015/06/chart">
            <c:ext xmlns:c16="http://schemas.microsoft.com/office/drawing/2014/chart" uri="{C3380CC4-5D6E-409C-BE32-E72D297353CC}">
              <c16:uniqueId val="{00000006-D43D-429C-AFCA-DC12D4F1A5D5}"/>
            </c:ext>
          </c:extLst>
        </c:ser>
        <c:dLbls/>
      </c:pie3DChart>
    </c:plotArea>
    <c:legend>
      <c:legendPos val="r"/>
      <c:layout>
        <c:manualLayout>
          <c:xMode val="edge"/>
          <c:yMode val="edge"/>
          <c:x val="0.67326334208223959"/>
          <c:y val="4.0092587115140188E-2"/>
          <c:w val="0.30474525115991474"/>
          <c:h val="0.92213040542392832"/>
        </c:manualLayout>
      </c:layout>
      <c:txPr>
        <a:bodyPr/>
        <a:lstStyle/>
        <a:p>
          <a:pPr>
            <a:defRPr sz="1600" b="1">
              <a:latin typeface="Times New Roman" pitchFamily="18" charset="0"/>
              <a:cs typeface="Times New Roman" pitchFamily="18" charset="0"/>
            </a:defRPr>
          </a:pPr>
          <a:endParaRPr lang="lt-LT"/>
        </a:p>
      </c:txPr>
    </c:legend>
    <c:plotVisOnly val="1"/>
    <c:dispBlanksAs val="zero"/>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2.0078612832899488E-2"/>
          <c:y val="0.14822196226956985"/>
          <c:w val="0.6364268832800789"/>
          <c:h val="0.83001657321273592"/>
        </c:manualLayout>
      </c:layout>
      <c:pie3DChart>
        <c:varyColors val="1"/>
        <c:ser>
          <c:idx val="0"/>
          <c:order val="0"/>
          <c:tx>
            <c:strRef>
              <c:f>Sheet9!$E$56</c:f>
              <c:strCache>
                <c:ptCount val="1"/>
                <c:pt idx="0">
                  <c:v>1-4 klasės</c:v>
                </c:pt>
              </c:strCache>
            </c:strRef>
          </c:tx>
          <c:explosion val="25"/>
          <c:dPt>
            <c:idx val="0"/>
            <c:spPr>
              <a:solidFill>
                <a:srgbClr val="0070C0"/>
              </a:solidFill>
            </c:spPr>
            <c:extLst xmlns:c16r2="http://schemas.microsoft.com/office/drawing/2015/06/chart">
              <c:ext xmlns:c16="http://schemas.microsoft.com/office/drawing/2014/chart" uri="{C3380CC4-5D6E-409C-BE32-E72D297353CC}">
                <c16:uniqueId val="{00000001-DD20-41C4-BFC9-900335008B42}"/>
              </c:ext>
            </c:extLst>
          </c:dPt>
          <c:dPt>
            <c:idx val="1"/>
            <c:spPr>
              <a:solidFill>
                <a:srgbClr val="FF5050"/>
              </a:solidFill>
            </c:spPr>
            <c:extLst xmlns:c16r2="http://schemas.microsoft.com/office/drawing/2015/06/chart">
              <c:ext xmlns:c16="http://schemas.microsoft.com/office/drawing/2014/chart" uri="{C3380CC4-5D6E-409C-BE32-E72D297353CC}">
                <c16:uniqueId val="{00000003-DD20-41C4-BFC9-900335008B42}"/>
              </c:ext>
            </c:extLst>
          </c:dPt>
          <c:dPt>
            <c:idx val="2"/>
            <c:spPr>
              <a:solidFill>
                <a:srgbClr val="9966FF"/>
              </a:solidFill>
            </c:spPr>
            <c:extLst xmlns:c16r2="http://schemas.microsoft.com/office/drawing/2015/06/chart">
              <c:ext xmlns:c16="http://schemas.microsoft.com/office/drawing/2014/chart" uri="{C3380CC4-5D6E-409C-BE32-E72D297353CC}">
                <c16:uniqueId val="{00000005-DD20-41C4-BFC9-900335008B42}"/>
              </c:ext>
            </c:extLst>
          </c:dPt>
          <c:dPt>
            <c:idx val="3"/>
            <c:spPr>
              <a:solidFill>
                <a:schemeClr val="accent5">
                  <a:lumMod val="75000"/>
                </a:schemeClr>
              </a:solidFill>
            </c:spPr>
            <c:extLst xmlns:c16r2="http://schemas.microsoft.com/office/drawing/2015/06/chart">
              <c:ext xmlns:c16="http://schemas.microsoft.com/office/drawing/2014/chart" uri="{C3380CC4-5D6E-409C-BE32-E72D297353CC}">
                <c16:uniqueId val="{00000007-DD20-41C4-BFC9-900335008B42}"/>
              </c:ext>
            </c:extLst>
          </c:dPt>
          <c:dPt>
            <c:idx val="4"/>
            <c:spPr>
              <a:solidFill>
                <a:srgbClr val="FFFF00"/>
              </a:solidFill>
            </c:spPr>
            <c:extLst xmlns:c16r2="http://schemas.microsoft.com/office/drawing/2015/06/chart">
              <c:ext xmlns:c16="http://schemas.microsoft.com/office/drawing/2014/chart" uri="{C3380CC4-5D6E-409C-BE32-E72D297353CC}">
                <c16:uniqueId val="{00000009-DD20-41C4-BFC9-900335008B42}"/>
              </c:ext>
            </c:extLst>
          </c:dPt>
          <c:dLbls>
            <c:spPr>
              <a:noFill/>
              <a:ln>
                <a:noFill/>
              </a:ln>
              <a:effectLst/>
            </c:spPr>
            <c:txPr>
              <a:bodyPr/>
              <a:lstStyle/>
              <a:p>
                <a:pPr>
                  <a:defRPr sz="14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Sheet9!$D$57:$D$61</c:f>
              <c:strCache>
                <c:ptCount val="5"/>
                <c:pt idx="0">
                  <c:v>Skoliozė</c:v>
                </c:pt>
                <c:pt idx="1">
                  <c:v>Laikysenos kifozė</c:v>
                </c:pt>
                <c:pt idx="2">
                  <c:v>Plokščia pėda</c:v>
                </c:pt>
                <c:pt idx="3">
                  <c:v>Deformuojanti dorzopatija</c:v>
                </c:pt>
                <c:pt idx="4">
                  <c:v>Kita</c:v>
                </c:pt>
              </c:strCache>
            </c:strRef>
          </c:cat>
          <c:val>
            <c:numRef>
              <c:f>Sheet9!$E$57:$E$61</c:f>
              <c:numCache>
                <c:formatCode>General</c:formatCode>
                <c:ptCount val="5"/>
                <c:pt idx="0">
                  <c:v>14.3</c:v>
                </c:pt>
                <c:pt idx="1">
                  <c:v>14.3</c:v>
                </c:pt>
                <c:pt idx="2">
                  <c:v>28.6</c:v>
                </c:pt>
                <c:pt idx="3">
                  <c:v>14.3</c:v>
                </c:pt>
                <c:pt idx="4">
                  <c:v>28.5</c:v>
                </c:pt>
              </c:numCache>
            </c:numRef>
          </c:val>
          <c:extLst xmlns:c16r2="http://schemas.microsoft.com/office/drawing/2015/06/chart">
            <c:ext xmlns:c16="http://schemas.microsoft.com/office/drawing/2014/chart" uri="{C3380CC4-5D6E-409C-BE32-E72D297353CC}">
              <c16:uniqueId val="{0000000A-DD20-41C4-BFC9-900335008B42}"/>
            </c:ext>
          </c:extLst>
        </c:ser>
        <c:dLbls/>
      </c:pie3DChart>
    </c:plotArea>
    <c:legend>
      <c:legendPos val="r"/>
      <c:layout>
        <c:manualLayout>
          <c:xMode val="edge"/>
          <c:yMode val="edge"/>
          <c:x val="0.68377178095456514"/>
          <c:y val="3.8477933175921415E-2"/>
          <c:w val="0.3006942384629106"/>
          <c:h val="0.93788122872239321"/>
        </c:manualLayout>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lt-LT"/>
  <c:chart>
    <c:view3D>
      <c:rAngAx val="1"/>
    </c:view3D>
    <c:plotArea>
      <c:layout>
        <c:manualLayout>
          <c:layoutTarget val="inner"/>
          <c:xMode val="edge"/>
          <c:yMode val="edge"/>
          <c:x val="6.9973005821423975E-2"/>
          <c:y val="8.0756266279055453E-2"/>
          <c:w val="0.66922390495015172"/>
          <c:h val="0.84436393641447272"/>
        </c:manualLayout>
      </c:layout>
      <c:bar3DChart>
        <c:barDir val="col"/>
        <c:grouping val="clustered"/>
        <c:ser>
          <c:idx val="0"/>
          <c:order val="0"/>
          <c:tx>
            <c:strRef>
              <c:f>Sheet1!$D$28</c:f>
              <c:strCache>
                <c:ptCount val="1"/>
                <c:pt idx="0">
                  <c:v>Pasitikrinusiųjų sveikatą mokinių dalis</c:v>
                </c:pt>
              </c:strCache>
            </c:strRef>
          </c:tx>
          <c:spPr>
            <a:solidFill>
              <a:srgbClr val="0070C0"/>
            </a:solidFill>
          </c:spPr>
          <c:dLbls>
            <c:dLbl>
              <c:idx val="0"/>
              <c:layout>
                <c:manualLayout>
                  <c:x val="1.2901131507113998E-2"/>
                  <c:y val="-1.469744102507128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0E7-41CB-9604-36973C822BC3}"/>
                </c:ext>
              </c:extLst>
            </c:dLbl>
            <c:dLbl>
              <c:idx val="1"/>
              <c:layout>
                <c:manualLayout>
                  <c:x val="1.1467672450768022E-2"/>
                  <c:y val="-9.7982940167141933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0E7-41CB-9604-36973C822BC3}"/>
                </c:ext>
              </c:extLst>
            </c:dLbl>
            <c:dLbl>
              <c:idx val="2"/>
              <c:layout>
                <c:manualLayout>
                  <c:x val="1.0034213394422016E-2"/>
                  <c:y val="-2.4495735041785592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0E7-41CB-9604-36973C822BC3}"/>
                </c:ext>
              </c:extLst>
            </c:dLbl>
            <c:dLbl>
              <c:idx val="3"/>
              <c:layout>
                <c:manualLayout>
                  <c:x val="1.0034213394421908E-2"/>
                  <c:y val="-1.714701452924985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A0E7-41CB-9604-36973C822BC3}"/>
                </c:ext>
              </c:extLst>
            </c:dLbl>
            <c:spPr>
              <a:noFill/>
              <a:ln>
                <a:noFill/>
              </a:ln>
              <a:effectLst/>
            </c:spPr>
            <c:txPr>
              <a:bodyPr wrap="square" lIns="38100" tIns="19050" rIns="38100" bIns="19050" anchor="ctr">
                <a:spAutoFit/>
              </a:bodyPr>
              <a:lstStyle/>
              <a:p>
                <a:pPr>
                  <a:defRPr sz="1600" b="1">
                    <a:latin typeface="Times New Roman" panose="02020603050405020304" pitchFamily="18" charset="0"/>
                    <a:cs typeface="Times New Roman" panose="02020603050405020304"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Sheet1!$E$27:$H$27</c:f>
              <c:strCache>
                <c:ptCount val="4"/>
                <c:pt idx="0">
                  <c:v>2012/2013m.m.</c:v>
                </c:pt>
                <c:pt idx="1">
                  <c:v>2013/2014m.m.</c:v>
                </c:pt>
                <c:pt idx="2">
                  <c:v>2014/2015m.m.</c:v>
                </c:pt>
                <c:pt idx="3">
                  <c:v>2015/2016m.m.</c:v>
                </c:pt>
              </c:strCache>
            </c:strRef>
          </c:cat>
          <c:val>
            <c:numRef>
              <c:f>Sheet1!$E$28:$H$28</c:f>
              <c:numCache>
                <c:formatCode>General</c:formatCode>
                <c:ptCount val="4"/>
                <c:pt idx="0">
                  <c:v>88.1</c:v>
                </c:pt>
                <c:pt idx="1">
                  <c:v>92.4</c:v>
                </c:pt>
                <c:pt idx="2">
                  <c:v>96</c:v>
                </c:pt>
                <c:pt idx="3">
                  <c:v>93.4</c:v>
                </c:pt>
              </c:numCache>
            </c:numRef>
          </c:val>
          <c:extLst xmlns:c16r2="http://schemas.microsoft.com/office/drawing/2015/06/chart">
            <c:ext xmlns:c16="http://schemas.microsoft.com/office/drawing/2014/chart" uri="{C3380CC4-5D6E-409C-BE32-E72D297353CC}">
              <c16:uniqueId val="{00000000-A0E7-41CB-9604-36973C822BC3}"/>
            </c:ext>
          </c:extLst>
        </c:ser>
        <c:ser>
          <c:idx val="1"/>
          <c:order val="1"/>
          <c:tx>
            <c:strRef>
              <c:f>Sheet1!$D$29</c:f>
              <c:strCache>
                <c:ptCount val="1"/>
                <c:pt idx="0">
                  <c:v>Nepasitikrinusiųjų sveikatą mokinių dalis</c:v>
                </c:pt>
              </c:strCache>
            </c:strRef>
          </c:tx>
          <c:spPr>
            <a:solidFill>
              <a:srgbClr val="C00000"/>
            </a:solidFill>
          </c:spPr>
          <c:dLbls>
            <c:dLbl>
              <c:idx val="0"/>
              <c:layout>
                <c:manualLayout>
                  <c:x val="1.7201508676152031E-2"/>
                  <c:y val="-1.469744102507128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0E7-41CB-9604-36973C822BC3}"/>
                </c:ext>
              </c:extLst>
            </c:dLbl>
            <c:dLbl>
              <c:idx val="1"/>
              <c:layout>
                <c:manualLayout>
                  <c:x val="1.0034213394421961E-2"/>
                  <c:y val="-7.3487205125357339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0E7-41CB-9604-36973C822BC3}"/>
                </c:ext>
              </c:extLst>
            </c:dLbl>
            <c:dLbl>
              <c:idx val="2"/>
              <c:layout>
                <c:manualLayout>
                  <c:x val="1.7201508676151923E-2"/>
                  <c:y val="-9.7982940167141933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0E7-41CB-9604-36973C822BC3}"/>
                </c:ext>
              </c:extLst>
            </c:dLbl>
            <c:dLbl>
              <c:idx val="3"/>
              <c:layout>
                <c:manualLayout>
                  <c:x val="1.7201508676152031E-2"/>
                  <c:y val="-2.4495735041787279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0E7-41CB-9604-36973C822BC3}"/>
                </c:ext>
              </c:extLst>
            </c:dLbl>
            <c:spPr>
              <a:noFill/>
              <a:ln>
                <a:noFill/>
              </a:ln>
              <a:effectLst/>
            </c:spPr>
            <c:txPr>
              <a:bodyPr wrap="square" lIns="38100" tIns="19050" rIns="38100" bIns="19050" anchor="ctr">
                <a:spAutoFit/>
              </a:bodyPr>
              <a:lstStyle/>
              <a:p>
                <a:pPr>
                  <a:defRPr sz="1600" b="1">
                    <a:latin typeface="Times New Roman" panose="02020603050405020304" pitchFamily="18" charset="0"/>
                    <a:cs typeface="Times New Roman" panose="02020603050405020304"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Sheet1!$E$27:$H$27</c:f>
              <c:strCache>
                <c:ptCount val="4"/>
                <c:pt idx="0">
                  <c:v>2012/2013m.m.</c:v>
                </c:pt>
                <c:pt idx="1">
                  <c:v>2013/2014m.m.</c:v>
                </c:pt>
                <c:pt idx="2">
                  <c:v>2014/2015m.m.</c:v>
                </c:pt>
                <c:pt idx="3">
                  <c:v>2015/2016m.m.</c:v>
                </c:pt>
              </c:strCache>
            </c:strRef>
          </c:cat>
          <c:val>
            <c:numRef>
              <c:f>Sheet1!$E$29:$H$29</c:f>
              <c:numCache>
                <c:formatCode>General</c:formatCode>
                <c:ptCount val="4"/>
                <c:pt idx="0">
                  <c:v>11.9</c:v>
                </c:pt>
                <c:pt idx="1">
                  <c:v>7.6</c:v>
                </c:pt>
                <c:pt idx="2">
                  <c:v>4</c:v>
                </c:pt>
                <c:pt idx="3">
                  <c:v>6.6</c:v>
                </c:pt>
              </c:numCache>
            </c:numRef>
          </c:val>
          <c:extLst xmlns:c16r2="http://schemas.microsoft.com/office/drawing/2015/06/chart">
            <c:ext xmlns:c16="http://schemas.microsoft.com/office/drawing/2014/chart" uri="{C3380CC4-5D6E-409C-BE32-E72D297353CC}">
              <c16:uniqueId val="{00000001-A0E7-41CB-9604-36973C822BC3}"/>
            </c:ext>
          </c:extLst>
        </c:ser>
        <c:dLbls/>
        <c:shape val="box"/>
        <c:axId val="146396288"/>
        <c:axId val="146397824"/>
        <c:axId val="0"/>
      </c:bar3DChart>
      <c:catAx>
        <c:axId val="146396288"/>
        <c:scaling>
          <c:orientation val="minMax"/>
        </c:scaling>
        <c:axPos val="b"/>
        <c:numFmt formatCode="General" sourceLinked="0"/>
        <c:tickLblPos val="nextTo"/>
        <c:txPr>
          <a:bodyPr/>
          <a:lstStyle/>
          <a:p>
            <a:pPr>
              <a:defRPr sz="1400" b="1">
                <a:latin typeface="Times New Roman" pitchFamily="18" charset="0"/>
                <a:cs typeface="Times New Roman" pitchFamily="18" charset="0"/>
              </a:defRPr>
            </a:pPr>
            <a:endParaRPr lang="lt-LT"/>
          </a:p>
        </c:txPr>
        <c:crossAx val="146397824"/>
        <c:crosses val="autoZero"/>
        <c:auto val="1"/>
        <c:lblAlgn val="ctr"/>
        <c:lblOffset val="100"/>
      </c:catAx>
      <c:valAx>
        <c:axId val="146397824"/>
        <c:scaling>
          <c:orientation val="minMax"/>
        </c:scaling>
        <c:axPos val="l"/>
        <c:majorGridlines/>
        <c:numFmt formatCode="General" sourceLinked="1"/>
        <c:tickLblPos val="nextTo"/>
        <c:txPr>
          <a:bodyPr/>
          <a:lstStyle/>
          <a:p>
            <a:pPr>
              <a:defRPr sz="1800" b="1">
                <a:latin typeface="Times New Roman" pitchFamily="18" charset="0"/>
                <a:cs typeface="Times New Roman" pitchFamily="18" charset="0"/>
              </a:defRPr>
            </a:pPr>
            <a:endParaRPr lang="lt-LT"/>
          </a:p>
        </c:txPr>
        <c:crossAx val="146396288"/>
        <c:crosses val="autoZero"/>
        <c:crossBetween val="between"/>
      </c:valAx>
    </c:plotArea>
    <c:legend>
      <c:legendPos val="r"/>
      <c:layout>
        <c:manualLayout>
          <c:xMode val="edge"/>
          <c:yMode val="edge"/>
          <c:x val="0.74779766510965162"/>
          <c:y val="0.29007193645150531"/>
          <c:w val="0.22066623565073626"/>
          <c:h val="0.39046124504684676"/>
        </c:manualLayout>
      </c:layout>
      <c:txPr>
        <a:bodyPr/>
        <a:lstStyle/>
        <a:p>
          <a:pPr>
            <a:defRPr sz="1400">
              <a:latin typeface="Times New Roman" pitchFamily="18" charset="0"/>
              <a:cs typeface="Times New Roman" pitchFamily="18" charset="0"/>
            </a:defRPr>
          </a:pPr>
          <a:endParaRPr lang="lt-LT"/>
        </a:p>
      </c:txPr>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sz="1800">
              <a:latin typeface="Times New Roman" pitchFamily="18" charset="0"/>
              <a:cs typeface="Times New Roman" pitchFamily="18" charset="0"/>
            </a:defRPr>
          </a:pPr>
          <a:endParaRPr lang="lt-LT"/>
        </a:p>
      </c:txPr>
    </c:title>
    <c:view3D>
      <c:rotX val="30"/>
      <c:perspective val="30"/>
    </c:view3D>
    <c:plotArea>
      <c:layout>
        <c:manualLayout>
          <c:layoutTarget val="inner"/>
          <c:xMode val="edge"/>
          <c:yMode val="edge"/>
          <c:x val="3.2705061824803215E-3"/>
          <c:y val="0.10074991667592488"/>
          <c:w val="0.6303812190274577"/>
          <c:h val="0.86446228196867003"/>
        </c:manualLayout>
      </c:layout>
      <c:pie3DChart>
        <c:varyColors val="1"/>
        <c:ser>
          <c:idx val="0"/>
          <c:order val="0"/>
          <c:tx>
            <c:strRef>
              <c:f>Sheet9!$E$38</c:f>
              <c:strCache>
                <c:ptCount val="1"/>
                <c:pt idx="0">
                  <c:v>5-8 klasės</c:v>
                </c:pt>
              </c:strCache>
            </c:strRef>
          </c:tx>
          <c:explosion val="25"/>
          <c:dPt>
            <c:idx val="0"/>
            <c:spPr>
              <a:solidFill>
                <a:srgbClr val="0070C0"/>
              </a:solidFill>
            </c:spPr>
            <c:extLst xmlns:c16r2="http://schemas.microsoft.com/office/drawing/2015/06/chart">
              <c:ext xmlns:c16="http://schemas.microsoft.com/office/drawing/2014/chart" uri="{C3380CC4-5D6E-409C-BE32-E72D297353CC}">
                <c16:uniqueId val="{00000001-46CD-4DC5-A709-5ACC57EA70A2}"/>
              </c:ext>
            </c:extLst>
          </c:dPt>
          <c:dPt>
            <c:idx val="1"/>
            <c:spPr>
              <a:solidFill>
                <a:srgbClr val="FF5050"/>
              </a:solidFill>
            </c:spPr>
            <c:extLst xmlns:c16r2="http://schemas.microsoft.com/office/drawing/2015/06/chart">
              <c:ext xmlns:c16="http://schemas.microsoft.com/office/drawing/2014/chart" uri="{C3380CC4-5D6E-409C-BE32-E72D297353CC}">
                <c16:uniqueId val="{00000003-46CD-4DC5-A709-5ACC57EA70A2}"/>
              </c:ext>
            </c:extLst>
          </c:dPt>
          <c:dPt>
            <c:idx val="2"/>
            <c:spPr>
              <a:solidFill>
                <a:srgbClr val="92D050"/>
              </a:solidFill>
            </c:spPr>
            <c:extLst xmlns:c16r2="http://schemas.microsoft.com/office/drawing/2015/06/chart">
              <c:ext xmlns:c16="http://schemas.microsoft.com/office/drawing/2014/chart" uri="{C3380CC4-5D6E-409C-BE32-E72D297353CC}">
                <c16:uniqueId val="{00000005-46CD-4DC5-A709-5ACC57EA70A2}"/>
              </c:ext>
            </c:extLst>
          </c:dPt>
          <c:dPt>
            <c:idx val="3"/>
            <c:spPr>
              <a:solidFill>
                <a:schemeClr val="accent5">
                  <a:lumMod val="75000"/>
                </a:schemeClr>
              </a:solidFill>
            </c:spPr>
            <c:extLst xmlns:c16r2="http://schemas.microsoft.com/office/drawing/2015/06/chart">
              <c:ext xmlns:c16="http://schemas.microsoft.com/office/drawing/2014/chart" uri="{C3380CC4-5D6E-409C-BE32-E72D297353CC}">
                <c16:uniqueId val="{00000007-46CD-4DC5-A709-5ACC57EA70A2}"/>
              </c:ext>
            </c:extLst>
          </c:dPt>
          <c:dPt>
            <c:idx val="4"/>
            <c:spPr>
              <a:solidFill>
                <a:schemeClr val="accent6">
                  <a:lumMod val="75000"/>
                </a:schemeClr>
              </a:solidFill>
            </c:spPr>
            <c:extLst xmlns:c16r2="http://schemas.microsoft.com/office/drawing/2015/06/chart">
              <c:ext xmlns:c16="http://schemas.microsoft.com/office/drawing/2014/chart" uri="{C3380CC4-5D6E-409C-BE32-E72D297353CC}">
                <c16:uniqueId val="{00000009-46CD-4DC5-A709-5ACC57EA70A2}"/>
              </c:ext>
            </c:extLst>
          </c:dPt>
          <c:dPt>
            <c:idx val="5"/>
            <c:spPr>
              <a:solidFill>
                <a:srgbClr val="FFFF00"/>
              </a:solidFill>
            </c:spPr>
            <c:extLst xmlns:c16r2="http://schemas.microsoft.com/office/drawing/2015/06/chart">
              <c:ext xmlns:c16="http://schemas.microsoft.com/office/drawing/2014/chart" uri="{C3380CC4-5D6E-409C-BE32-E72D297353CC}">
                <c16:uniqueId val="{0000000B-46CD-4DC5-A709-5ACC57EA70A2}"/>
              </c:ext>
            </c:extLst>
          </c:dPt>
          <c:dLbls>
            <c:spPr>
              <a:noFill/>
              <a:ln>
                <a:noFill/>
              </a:ln>
              <a:effectLst/>
            </c:spPr>
            <c:txPr>
              <a:bodyPr/>
              <a:lstStyle/>
              <a:p>
                <a:pPr>
                  <a:defRPr sz="12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Sheet9!$D$39:$D$44</c:f>
              <c:strCache>
                <c:ptCount val="6"/>
                <c:pt idx="0">
                  <c:v>Skoliozė</c:v>
                </c:pt>
                <c:pt idx="1">
                  <c:v>Laikysenos kifozė</c:v>
                </c:pt>
                <c:pt idx="2">
                  <c:v>Jaunatvinė idiopatinė skoliozė</c:v>
                </c:pt>
                <c:pt idx="3">
                  <c:v>Deformuojanti dorzopatija</c:v>
                </c:pt>
                <c:pt idx="4">
                  <c:v>Vaikų idiopatinė skoliozė</c:v>
                </c:pt>
                <c:pt idx="5">
                  <c:v>Kita</c:v>
                </c:pt>
              </c:strCache>
            </c:strRef>
          </c:cat>
          <c:val>
            <c:numRef>
              <c:f>Sheet9!$E$39:$E$44</c:f>
              <c:numCache>
                <c:formatCode>General</c:formatCode>
                <c:ptCount val="6"/>
                <c:pt idx="0">
                  <c:v>30.7</c:v>
                </c:pt>
                <c:pt idx="1">
                  <c:v>7.7</c:v>
                </c:pt>
                <c:pt idx="2">
                  <c:v>23.1</c:v>
                </c:pt>
                <c:pt idx="3">
                  <c:v>7.7</c:v>
                </c:pt>
                <c:pt idx="4">
                  <c:v>15.4</c:v>
                </c:pt>
                <c:pt idx="5">
                  <c:v>15.4</c:v>
                </c:pt>
              </c:numCache>
            </c:numRef>
          </c:val>
          <c:extLst xmlns:c16r2="http://schemas.microsoft.com/office/drawing/2015/06/chart">
            <c:ext xmlns:c16="http://schemas.microsoft.com/office/drawing/2014/chart" uri="{C3380CC4-5D6E-409C-BE32-E72D297353CC}">
              <c16:uniqueId val="{0000000C-46CD-4DC5-A709-5ACC57EA70A2}"/>
            </c:ext>
          </c:extLst>
        </c:ser>
        <c:dLbls/>
      </c:pie3DChart>
    </c:plotArea>
    <c:legend>
      <c:legendPos val="r"/>
      <c:layout>
        <c:manualLayout>
          <c:xMode val="edge"/>
          <c:yMode val="edge"/>
          <c:x val="0.66791740515830378"/>
          <c:y val="1.9585879346739266E-2"/>
          <c:w val="0.31732244724022052"/>
          <c:h val="0.9804141206532605"/>
        </c:manualLayout>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a:latin typeface="Times New Roman" pitchFamily="18" charset="0"/>
              <a:cs typeface="Times New Roman" pitchFamily="18" charset="0"/>
            </a:defRPr>
          </a:pPr>
          <a:endParaRPr lang="lt-LT"/>
        </a:p>
      </c:txPr>
    </c:title>
    <c:view3D>
      <c:rotX val="30"/>
      <c:perspective val="30"/>
    </c:view3D>
    <c:plotArea>
      <c:layout/>
      <c:pie3DChart>
        <c:varyColors val="1"/>
        <c:ser>
          <c:idx val="0"/>
          <c:order val="0"/>
          <c:tx>
            <c:strRef>
              <c:f>Sheet9!$E$74</c:f>
              <c:strCache>
                <c:ptCount val="1"/>
                <c:pt idx="0">
                  <c:v>9-10 klasės</c:v>
                </c:pt>
              </c:strCache>
            </c:strRef>
          </c:tx>
          <c:explosion val="25"/>
          <c:dPt>
            <c:idx val="0"/>
            <c:spPr>
              <a:solidFill>
                <a:srgbClr val="0070C0"/>
              </a:solidFill>
            </c:spPr>
            <c:extLst xmlns:c16r2="http://schemas.microsoft.com/office/drawing/2015/06/chart">
              <c:ext xmlns:c16="http://schemas.microsoft.com/office/drawing/2014/chart" uri="{C3380CC4-5D6E-409C-BE32-E72D297353CC}">
                <c16:uniqueId val="{00000001-86D1-406F-8445-0E038986C12C}"/>
              </c:ext>
            </c:extLst>
          </c:dPt>
          <c:dPt>
            <c:idx val="1"/>
            <c:spPr>
              <a:solidFill>
                <a:srgbClr val="FF5050"/>
              </a:solidFill>
            </c:spPr>
            <c:extLst xmlns:c16r2="http://schemas.microsoft.com/office/drawing/2015/06/chart">
              <c:ext xmlns:c16="http://schemas.microsoft.com/office/drawing/2014/chart" uri="{C3380CC4-5D6E-409C-BE32-E72D297353CC}">
                <c16:uniqueId val="{00000003-86D1-406F-8445-0E038986C12C}"/>
              </c:ext>
            </c:extLst>
          </c:dPt>
          <c:dPt>
            <c:idx val="2"/>
            <c:spPr>
              <a:solidFill>
                <a:srgbClr val="FFFF00"/>
              </a:solidFill>
            </c:spPr>
            <c:extLst xmlns:c16r2="http://schemas.microsoft.com/office/drawing/2015/06/chart">
              <c:ext xmlns:c16="http://schemas.microsoft.com/office/drawing/2014/chart" uri="{C3380CC4-5D6E-409C-BE32-E72D297353CC}">
                <c16:uniqueId val="{00000005-86D1-406F-8445-0E038986C12C}"/>
              </c:ext>
            </c:extLst>
          </c:dPt>
          <c:dLbls>
            <c:spPr>
              <a:noFill/>
              <a:ln>
                <a:noFill/>
              </a:ln>
              <a:effectLst/>
            </c:spPr>
            <c:txPr>
              <a:bodyPr/>
              <a:lstStyle/>
              <a:p>
                <a:pPr>
                  <a:defRPr sz="18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Sheet9!$D$75:$D$77</c:f>
              <c:strCache>
                <c:ptCount val="3"/>
                <c:pt idx="0">
                  <c:v>Skoliozė</c:v>
                </c:pt>
                <c:pt idx="1">
                  <c:v>Laikysenos kifozė</c:v>
                </c:pt>
                <c:pt idx="2">
                  <c:v>Kita</c:v>
                </c:pt>
              </c:strCache>
            </c:strRef>
          </c:cat>
          <c:val>
            <c:numRef>
              <c:f>Sheet9!$E$75:$E$77</c:f>
              <c:numCache>
                <c:formatCode>General</c:formatCode>
                <c:ptCount val="3"/>
                <c:pt idx="0">
                  <c:v>20</c:v>
                </c:pt>
                <c:pt idx="1">
                  <c:v>20</c:v>
                </c:pt>
                <c:pt idx="2">
                  <c:v>60</c:v>
                </c:pt>
              </c:numCache>
            </c:numRef>
          </c:val>
          <c:extLst xmlns:c16r2="http://schemas.microsoft.com/office/drawing/2015/06/chart">
            <c:ext xmlns:c16="http://schemas.microsoft.com/office/drawing/2014/chart" uri="{C3380CC4-5D6E-409C-BE32-E72D297353CC}">
              <c16:uniqueId val="{00000006-86D1-406F-8445-0E038986C12C}"/>
            </c:ext>
          </c:extLst>
        </c:ser>
        <c:dLbls/>
      </c:pie3DChart>
    </c:plotArea>
    <c:legend>
      <c:legendPos val="r"/>
      <c:layout>
        <c:manualLayout>
          <c:xMode val="edge"/>
          <c:yMode val="edge"/>
          <c:x val="0.73657295857242788"/>
          <c:y val="0.19347429479175624"/>
          <c:w val="0.2464078861673131"/>
          <c:h val="0.71172101336391624"/>
        </c:manualLayout>
      </c:layout>
      <c:txPr>
        <a:bodyPr/>
        <a:lstStyle/>
        <a:p>
          <a:pPr>
            <a:defRPr sz="1400" b="1">
              <a:latin typeface="Times New Roman" pitchFamily="18" charset="0"/>
              <a:cs typeface="Times New Roman" pitchFamily="18" charset="0"/>
            </a:defRPr>
          </a:pPr>
          <a:endParaRPr lang="lt-LT"/>
        </a:p>
      </c:txPr>
    </c:legend>
    <c:plotVisOnly val="1"/>
    <c:dispBlanksAs val="zero"/>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lt-LT"/>
  <c:chart>
    <c:view3D>
      <c:rAngAx val="1"/>
    </c:view3D>
    <c:plotArea>
      <c:layout/>
      <c:bar3DChart>
        <c:barDir val="col"/>
        <c:grouping val="clustered"/>
        <c:ser>
          <c:idx val="0"/>
          <c:order val="0"/>
          <c:tx>
            <c:strRef>
              <c:f>Sheet10!$D$18</c:f>
              <c:strCache>
                <c:ptCount val="1"/>
                <c:pt idx="0">
                  <c:v>Pasitikrino dantų būklę</c:v>
                </c:pt>
              </c:strCache>
            </c:strRef>
          </c:tx>
          <c:spPr>
            <a:solidFill>
              <a:srgbClr val="00B050"/>
            </a:solidFill>
          </c:spPr>
          <c:dLbls>
            <c:dLbl>
              <c:idx val="0"/>
              <c:layout>
                <c:manualLayout>
                  <c:x val="8.465726030441054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5F6-4EC6-B677-DE110D737FE8}"/>
                </c:ext>
              </c:extLst>
            </c:dLbl>
            <c:dLbl>
              <c:idx val="1"/>
              <c:layout>
                <c:manualLayout>
                  <c:x val="1.8342406399288972E-2"/>
                  <c:y val="-7.348720512535648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5F6-4EC6-B677-DE110D737FE8}"/>
                </c:ext>
              </c:extLst>
            </c:dLbl>
            <c:dLbl>
              <c:idx val="2"/>
              <c:layout>
                <c:manualLayout>
                  <c:x val="1.1287634707254749E-2"/>
                  <c:y val="-1.959658803342838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5F6-4EC6-B677-DE110D737FE8}"/>
                </c:ext>
              </c:extLst>
            </c:dLbl>
            <c:dLbl>
              <c:idx val="3"/>
              <c:layout>
                <c:manualLayout>
                  <c:x val="1.2698589045661597E-2"/>
                  <c:y val="-1.469744102507128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5F6-4EC6-B677-DE110D737FE8}"/>
                </c:ext>
              </c:extLst>
            </c:dLbl>
            <c:spPr>
              <a:noFill/>
              <a:ln>
                <a:noFill/>
              </a:ln>
              <a:effectLst/>
            </c:spPr>
            <c:txPr>
              <a:bodyPr/>
              <a:lstStyle/>
              <a:p>
                <a:pPr>
                  <a:defRPr sz="18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Sheet10!$E$17:$H$17</c:f>
              <c:strCache>
                <c:ptCount val="4"/>
                <c:pt idx="0">
                  <c:v>Bendras</c:v>
                </c:pt>
                <c:pt idx="1">
                  <c:v>1-4 klasės</c:v>
                </c:pt>
                <c:pt idx="2">
                  <c:v>5-8 klasės</c:v>
                </c:pt>
                <c:pt idx="3">
                  <c:v>9-10 klasės</c:v>
                </c:pt>
              </c:strCache>
            </c:strRef>
          </c:cat>
          <c:val>
            <c:numRef>
              <c:f>Sheet10!$E$18:$H$18</c:f>
              <c:numCache>
                <c:formatCode>General</c:formatCode>
                <c:ptCount val="4"/>
                <c:pt idx="0">
                  <c:v>96.2</c:v>
                </c:pt>
                <c:pt idx="1">
                  <c:v>98.9</c:v>
                </c:pt>
                <c:pt idx="2">
                  <c:v>97.5</c:v>
                </c:pt>
                <c:pt idx="3">
                  <c:v>69.2</c:v>
                </c:pt>
              </c:numCache>
            </c:numRef>
          </c:val>
          <c:extLst xmlns:c16r2="http://schemas.microsoft.com/office/drawing/2015/06/chart">
            <c:ext xmlns:c16="http://schemas.microsoft.com/office/drawing/2014/chart" uri="{C3380CC4-5D6E-409C-BE32-E72D297353CC}">
              <c16:uniqueId val="{00000000-55F6-4EC6-B677-DE110D737FE8}"/>
            </c:ext>
          </c:extLst>
        </c:ser>
        <c:ser>
          <c:idx val="1"/>
          <c:order val="1"/>
          <c:tx>
            <c:strRef>
              <c:f>Sheet10!$D$19</c:f>
              <c:strCache>
                <c:ptCount val="1"/>
                <c:pt idx="0">
                  <c:v>Nepasitikrino dantų būklės</c:v>
                </c:pt>
              </c:strCache>
            </c:strRef>
          </c:tx>
          <c:spPr>
            <a:solidFill>
              <a:srgbClr val="FF5050"/>
            </a:solidFill>
          </c:spPr>
          <c:dLbls>
            <c:dLbl>
              <c:idx val="0"/>
              <c:layout>
                <c:manualLayout>
                  <c:x val="1.1287634707254749E-2"/>
                  <c:y val="-1.469744102507128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5F6-4EC6-B677-DE110D737FE8}"/>
                </c:ext>
              </c:extLst>
            </c:dLbl>
            <c:dLbl>
              <c:idx val="1"/>
              <c:layout>
                <c:manualLayout>
                  <c:x val="1.2698589045661597E-2"/>
                  <c:y val="-9.7982940167141933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5F6-4EC6-B677-DE110D737FE8}"/>
                </c:ext>
              </c:extLst>
            </c:dLbl>
            <c:dLbl>
              <c:idx val="2"/>
              <c:layout>
                <c:manualLayout>
                  <c:x val="1.4109598933451838E-2"/>
                  <c:y val="-1.224786752089283E-2"/>
                </c:manualLayout>
              </c:layout>
              <c:showVal val="1"/>
              <c:extLst xmlns:c16r2="http://schemas.microsoft.com/office/drawing/2015/06/chart">
                <c:ext xmlns:c15="http://schemas.microsoft.com/office/drawing/2012/chart" uri="{CE6537A1-D6FC-4f65-9D91-7224C49458BB}">
                  <c15:layout>
                    <c:manualLayout>
                      <c:w val="4.0212198644595042E-2"/>
                      <c:h val="5.8054892049031588E-2"/>
                    </c:manualLayout>
                  </c15:layout>
                </c:ext>
                <c:ext xmlns:c16="http://schemas.microsoft.com/office/drawing/2014/chart" uri="{C3380CC4-5D6E-409C-BE32-E72D297353CC}">
                  <c16:uniqueId val="{00000008-55F6-4EC6-B677-DE110D737FE8}"/>
                </c:ext>
              </c:extLst>
            </c:dLbl>
            <c:dLbl>
              <c:idx val="3"/>
              <c:layout>
                <c:manualLayout>
                  <c:x val="1.4109543384068439E-2"/>
                  <c:y val="-1.469744102507128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5F6-4EC6-B677-DE110D737FE8}"/>
                </c:ext>
              </c:extLst>
            </c:dLbl>
            <c:spPr>
              <a:noFill/>
              <a:ln>
                <a:noFill/>
              </a:ln>
              <a:effectLst/>
            </c:spPr>
            <c:txPr>
              <a:bodyPr/>
              <a:lstStyle/>
              <a:p>
                <a:pPr>
                  <a:defRPr sz="18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Sheet10!$E$17:$H$17</c:f>
              <c:strCache>
                <c:ptCount val="4"/>
                <c:pt idx="0">
                  <c:v>Bendras</c:v>
                </c:pt>
                <c:pt idx="1">
                  <c:v>1-4 klasės</c:v>
                </c:pt>
                <c:pt idx="2">
                  <c:v>5-8 klasės</c:v>
                </c:pt>
                <c:pt idx="3">
                  <c:v>9-10 klasės</c:v>
                </c:pt>
              </c:strCache>
            </c:strRef>
          </c:cat>
          <c:val>
            <c:numRef>
              <c:f>Sheet10!$E$19:$H$19</c:f>
              <c:numCache>
                <c:formatCode>General</c:formatCode>
                <c:ptCount val="4"/>
                <c:pt idx="0">
                  <c:v>3.8</c:v>
                </c:pt>
                <c:pt idx="1">
                  <c:v>1.1000000000000001</c:v>
                </c:pt>
                <c:pt idx="2">
                  <c:v>2.5</c:v>
                </c:pt>
                <c:pt idx="3">
                  <c:v>30.8</c:v>
                </c:pt>
              </c:numCache>
            </c:numRef>
          </c:val>
          <c:extLst xmlns:c16r2="http://schemas.microsoft.com/office/drawing/2015/06/chart">
            <c:ext xmlns:c16="http://schemas.microsoft.com/office/drawing/2014/chart" uri="{C3380CC4-5D6E-409C-BE32-E72D297353CC}">
              <c16:uniqueId val="{00000001-55F6-4EC6-B677-DE110D737FE8}"/>
            </c:ext>
          </c:extLst>
        </c:ser>
        <c:dLbls/>
        <c:shape val="box"/>
        <c:axId val="159997952"/>
        <c:axId val="159999488"/>
        <c:axId val="0"/>
      </c:bar3DChart>
      <c:catAx>
        <c:axId val="159997952"/>
        <c:scaling>
          <c:orientation val="minMax"/>
        </c:scaling>
        <c:axPos val="b"/>
        <c:numFmt formatCode="General" sourceLinked="0"/>
        <c:tickLblPos val="nextTo"/>
        <c:txPr>
          <a:bodyPr/>
          <a:lstStyle/>
          <a:p>
            <a:pPr>
              <a:defRPr sz="1800" b="1">
                <a:latin typeface="Times New Roman" pitchFamily="18" charset="0"/>
                <a:cs typeface="Times New Roman" pitchFamily="18" charset="0"/>
              </a:defRPr>
            </a:pPr>
            <a:endParaRPr lang="lt-LT"/>
          </a:p>
        </c:txPr>
        <c:crossAx val="159999488"/>
        <c:crosses val="autoZero"/>
        <c:auto val="1"/>
        <c:lblAlgn val="ctr"/>
        <c:lblOffset val="100"/>
      </c:catAx>
      <c:valAx>
        <c:axId val="159999488"/>
        <c:scaling>
          <c:orientation val="minMax"/>
        </c:scaling>
        <c:axPos val="l"/>
        <c:majorGridlines/>
        <c:numFmt formatCode="General" sourceLinked="1"/>
        <c:tickLblPos val="nextTo"/>
        <c:txPr>
          <a:bodyPr/>
          <a:lstStyle/>
          <a:p>
            <a:pPr>
              <a:defRPr sz="1800" b="1">
                <a:latin typeface="Times New Roman" pitchFamily="18" charset="0"/>
                <a:cs typeface="Times New Roman" pitchFamily="18" charset="0"/>
              </a:defRPr>
            </a:pPr>
            <a:endParaRPr lang="lt-LT"/>
          </a:p>
        </c:txPr>
        <c:crossAx val="159997952"/>
        <c:crosses val="autoZero"/>
        <c:crossBetween val="between"/>
      </c:valAx>
    </c:plotArea>
    <c:legend>
      <c:legendPos val="r"/>
      <c:layout>
        <c:manualLayout>
          <c:xMode val="edge"/>
          <c:yMode val="edge"/>
          <c:x val="0.74316442617486955"/>
          <c:y val="0.1240986726783444"/>
          <c:w val="0.24356860348850129"/>
          <c:h val="0.6582738877779013"/>
        </c:manualLayout>
      </c:layout>
      <c:txPr>
        <a:bodyPr/>
        <a:lstStyle/>
        <a:p>
          <a:pPr>
            <a:defRPr sz="1800" b="1">
              <a:latin typeface="Times New Roman" pitchFamily="18" charset="0"/>
              <a:cs typeface="Times New Roman" pitchFamily="18" charset="0"/>
            </a:defRPr>
          </a:pPr>
          <a:endParaRPr lang="lt-LT"/>
        </a:p>
      </c:txPr>
    </c:legend>
    <c:plotVisOnly val="1"/>
    <c:dispBlanksAs val="gap"/>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lt-LT"/>
  <c:chart>
    <c:view3D>
      <c:rAngAx val="1"/>
    </c:view3D>
    <c:plotArea>
      <c:layout>
        <c:manualLayout>
          <c:layoutTarget val="inner"/>
          <c:xMode val="edge"/>
          <c:yMode val="edge"/>
          <c:x val="5.6493862989306178E-2"/>
          <c:y val="3.0393957728420577E-2"/>
          <c:w val="0.65824541451121099"/>
          <c:h val="0.89733817113413827"/>
        </c:manualLayout>
      </c:layout>
      <c:bar3DChart>
        <c:barDir val="col"/>
        <c:grouping val="clustered"/>
        <c:ser>
          <c:idx val="0"/>
          <c:order val="0"/>
          <c:tx>
            <c:strRef>
              <c:f>Sheet10!$D$40</c:f>
              <c:strCache>
                <c:ptCount val="1"/>
                <c:pt idx="0">
                  <c:v>Pasitikrino dantų būklę</c:v>
                </c:pt>
              </c:strCache>
            </c:strRef>
          </c:tx>
          <c:spPr>
            <a:solidFill>
              <a:srgbClr val="00B050"/>
            </a:solidFill>
          </c:spPr>
          <c:dLbls>
            <c:dLbl>
              <c:idx val="0"/>
              <c:layout>
                <c:manualLayout>
                  <c:x val="-2.6279779113425879E-17"/>
                  <c:y val="-1.906695051901140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940-4036-A340-8CD35278F803}"/>
                </c:ext>
              </c:extLst>
            </c:dLbl>
            <c:dLbl>
              <c:idx val="1"/>
              <c:layout>
                <c:manualLayout>
                  <c:x val="1.1467672450768022E-2"/>
                  <c:y val="-1.906695051901142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940-4036-A340-8CD35278F803}"/>
                </c:ext>
              </c:extLst>
            </c:dLbl>
            <c:dLbl>
              <c:idx val="2"/>
              <c:layout>
                <c:manualLayout>
                  <c:x val="1.2901131507114022E-2"/>
                  <c:y val="-2.621705696364068E-2"/>
                </c:manualLayout>
              </c:layout>
              <c:showVal val="1"/>
              <c:extLst xmlns:c16r2="http://schemas.microsoft.com/office/drawing/2015/06/chart">
                <c:ext xmlns:c15="http://schemas.microsoft.com/office/drawing/2012/chart" uri="{CE6537A1-D6FC-4f65-9D91-7224C49458BB}">
                  <c15:layout>
                    <c:manualLayout>
                      <c:w val="4.8737607915764078E-2"/>
                      <c:h val="5.1004092638355501E-2"/>
                    </c:manualLayout>
                  </c15:layout>
                </c:ext>
                <c:ext xmlns:c16="http://schemas.microsoft.com/office/drawing/2014/chart" uri="{C3380CC4-5D6E-409C-BE32-E72D297353CC}">
                  <c16:uniqueId val="{00000005-5940-4036-A340-8CD35278F803}"/>
                </c:ext>
              </c:extLst>
            </c:dLbl>
            <c:spPr>
              <a:noFill/>
              <a:ln>
                <a:noFill/>
              </a:ln>
              <a:effectLst/>
            </c:spPr>
            <c:txPr>
              <a:bodyPr/>
              <a:lstStyle/>
              <a:p>
                <a:pPr>
                  <a:defRPr sz="16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Sheet10!$E$39:$G$39</c:f>
              <c:strCache>
                <c:ptCount val="3"/>
                <c:pt idx="0">
                  <c:v>2013/2014m.m.</c:v>
                </c:pt>
                <c:pt idx="1">
                  <c:v>2014/2015m.m.</c:v>
                </c:pt>
                <c:pt idx="2">
                  <c:v>2015/2016m.m.</c:v>
                </c:pt>
              </c:strCache>
            </c:strRef>
          </c:cat>
          <c:val>
            <c:numRef>
              <c:f>Sheet10!$E$40:$G$40</c:f>
              <c:numCache>
                <c:formatCode>General</c:formatCode>
                <c:ptCount val="3"/>
                <c:pt idx="0">
                  <c:v>47.7</c:v>
                </c:pt>
                <c:pt idx="1">
                  <c:v>87.2</c:v>
                </c:pt>
                <c:pt idx="2">
                  <c:v>96.2</c:v>
                </c:pt>
              </c:numCache>
            </c:numRef>
          </c:val>
          <c:extLst xmlns:c16r2="http://schemas.microsoft.com/office/drawing/2015/06/chart">
            <c:ext xmlns:c16="http://schemas.microsoft.com/office/drawing/2014/chart" uri="{C3380CC4-5D6E-409C-BE32-E72D297353CC}">
              <c16:uniqueId val="{00000000-5940-4036-A340-8CD35278F803}"/>
            </c:ext>
          </c:extLst>
        </c:ser>
        <c:ser>
          <c:idx val="1"/>
          <c:order val="1"/>
          <c:tx>
            <c:strRef>
              <c:f>Sheet10!$D$41</c:f>
              <c:strCache>
                <c:ptCount val="1"/>
                <c:pt idx="0">
                  <c:v>Nepasitikrino dantų būklės</c:v>
                </c:pt>
              </c:strCache>
            </c:strRef>
          </c:tx>
          <c:spPr>
            <a:solidFill>
              <a:srgbClr val="FF5050"/>
            </a:solidFill>
          </c:spPr>
          <c:dLbls>
            <c:dLbl>
              <c:idx val="0"/>
              <c:layout>
                <c:manualLayout>
                  <c:x val="1.5768049619806053E-2"/>
                  <c:y val="-9.5334752595057047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940-4036-A340-8CD35278F803}"/>
                </c:ext>
              </c:extLst>
            </c:dLbl>
            <c:dLbl>
              <c:idx val="1"/>
              <c:layout>
                <c:manualLayout>
                  <c:x val="1.0034213394421961E-2"/>
                  <c:y val="-2.145031933388791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940-4036-A340-8CD35278F803}"/>
                </c:ext>
              </c:extLst>
            </c:dLbl>
            <c:dLbl>
              <c:idx val="2"/>
              <c:layout>
                <c:manualLayout>
                  <c:x val="1.5768049619806029E-2"/>
                  <c:y val="-1.43002128892585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940-4036-A340-8CD35278F803}"/>
                </c:ext>
              </c:extLst>
            </c:dLbl>
            <c:spPr>
              <a:noFill/>
              <a:ln>
                <a:noFill/>
              </a:ln>
              <a:effectLst/>
            </c:spPr>
            <c:txPr>
              <a:bodyPr/>
              <a:lstStyle/>
              <a:p>
                <a:pPr>
                  <a:defRPr sz="16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Sheet10!$E$39:$G$39</c:f>
              <c:strCache>
                <c:ptCount val="3"/>
                <c:pt idx="0">
                  <c:v>2013/2014m.m.</c:v>
                </c:pt>
                <c:pt idx="1">
                  <c:v>2014/2015m.m.</c:v>
                </c:pt>
                <c:pt idx="2">
                  <c:v>2015/2016m.m.</c:v>
                </c:pt>
              </c:strCache>
            </c:strRef>
          </c:cat>
          <c:val>
            <c:numRef>
              <c:f>Sheet10!$E$41:$G$41</c:f>
              <c:numCache>
                <c:formatCode>General</c:formatCode>
                <c:ptCount val="3"/>
                <c:pt idx="0">
                  <c:v>52.3</c:v>
                </c:pt>
                <c:pt idx="1">
                  <c:v>12.8</c:v>
                </c:pt>
                <c:pt idx="2">
                  <c:v>3.8</c:v>
                </c:pt>
              </c:numCache>
            </c:numRef>
          </c:val>
          <c:extLst xmlns:c16r2="http://schemas.microsoft.com/office/drawing/2015/06/chart">
            <c:ext xmlns:c16="http://schemas.microsoft.com/office/drawing/2014/chart" uri="{C3380CC4-5D6E-409C-BE32-E72D297353CC}">
              <c16:uniqueId val="{00000001-5940-4036-A340-8CD35278F803}"/>
            </c:ext>
          </c:extLst>
        </c:ser>
        <c:dLbls/>
        <c:shape val="box"/>
        <c:axId val="160120192"/>
        <c:axId val="160142464"/>
        <c:axId val="0"/>
      </c:bar3DChart>
      <c:catAx>
        <c:axId val="160120192"/>
        <c:scaling>
          <c:orientation val="minMax"/>
        </c:scaling>
        <c:axPos val="b"/>
        <c:numFmt formatCode="General" sourceLinked="0"/>
        <c:tickLblPos val="nextTo"/>
        <c:txPr>
          <a:bodyPr/>
          <a:lstStyle/>
          <a:p>
            <a:pPr>
              <a:defRPr sz="1400" b="1">
                <a:latin typeface="Times New Roman" pitchFamily="18" charset="0"/>
                <a:cs typeface="Times New Roman" pitchFamily="18" charset="0"/>
              </a:defRPr>
            </a:pPr>
            <a:endParaRPr lang="lt-LT"/>
          </a:p>
        </c:txPr>
        <c:crossAx val="160142464"/>
        <c:crosses val="autoZero"/>
        <c:auto val="1"/>
        <c:lblAlgn val="ctr"/>
        <c:lblOffset val="100"/>
      </c:catAx>
      <c:valAx>
        <c:axId val="160142464"/>
        <c:scaling>
          <c:orientation val="minMax"/>
        </c:scaling>
        <c:axPos val="l"/>
        <c:majorGridlines/>
        <c:numFmt formatCode="General" sourceLinked="1"/>
        <c:tickLblPos val="nextTo"/>
        <c:txPr>
          <a:bodyPr/>
          <a:lstStyle/>
          <a:p>
            <a:pPr>
              <a:defRPr sz="1400" b="1">
                <a:latin typeface="Times New Roman" pitchFamily="18" charset="0"/>
                <a:cs typeface="Times New Roman" pitchFamily="18" charset="0"/>
              </a:defRPr>
            </a:pPr>
            <a:endParaRPr lang="lt-LT"/>
          </a:p>
        </c:txPr>
        <c:crossAx val="160120192"/>
        <c:crosses val="autoZero"/>
        <c:crossBetween val="between"/>
      </c:valAx>
    </c:plotArea>
    <c:legend>
      <c:legendPos val="r"/>
      <c:layout>
        <c:manualLayout>
          <c:xMode val="edge"/>
          <c:yMode val="edge"/>
          <c:x val="0.74714222442144684"/>
          <c:y val="0.24391471518179664"/>
          <c:w val="0.23495195316133033"/>
          <c:h val="0.51364244062971998"/>
        </c:manualLayout>
      </c:layout>
      <c:txPr>
        <a:bodyPr/>
        <a:lstStyle/>
        <a:p>
          <a:pPr>
            <a:defRPr sz="1800" b="1">
              <a:latin typeface="Times New Roman" pitchFamily="18" charset="0"/>
              <a:cs typeface="Times New Roman" pitchFamily="18" charset="0"/>
            </a:defRPr>
          </a:pPr>
          <a:endParaRPr lang="lt-LT"/>
        </a:p>
      </c:txPr>
    </c:legend>
    <c:plotVisOnly val="1"/>
    <c:dispBlanksAs val="gap"/>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lt-LT"/>
  <c:chart>
    <c:title>
      <c:layout/>
      <c:txPr>
        <a:bodyPr/>
        <a:lstStyle/>
        <a:p>
          <a:pPr>
            <a:defRPr>
              <a:latin typeface="Times New Roman" pitchFamily="18" charset="0"/>
              <a:cs typeface="Times New Roman" pitchFamily="18" charset="0"/>
            </a:defRPr>
          </a:pPr>
          <a:endParaRPr lang="lt-LT"/>
        </a:p>
      </c:txPr>
    </c:title>
    <c:view3D>
      <c:rAngAx val="1"/>
    </c:view3D>
    <c:plotArea>
      <c:layout/>
      <c:bar3DChart>
        <c:barDir val="col"/>
        <c:grouping val="clustered"/>
        <c:ser>
          <c:idx val="0"/>
          <c:order val="0"/>
          <c:tx>
            <c:strRef>
              <c:f>Sheet10!$D$90</c:f>
              <c:strCache>
                <c:ptCount val="1"/>
                <c:pt idx="0">
                  <c:v>Mokiniu dalis kuri turi karieso pazeistu dantu (proc)</c:v>
                </c:pt>
              </c:strCache>
            </c:strRef>
          </c:tx>
          <c:spPr>
            <a:solidFill>
              <a:srgbClr val="33CCFF"/>
            </a:solidFill>
          </c:spPr>
          <c:dLbls>
            <c:dLbl>
              <c:idx val="0"/>
              <c:layout>
                <c:manualLayout>
                  <c:x val="1.3112778614996864E-2"/>
                  <c:y val="-3.578507380017360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507-45F2-841F-ACFE76CEF3C9}"/>
                </c:ext>
              </c:extLst>
            </c:dLbl>
            <c:dLbl>
              <c:idx val="1"/>
              <c:layout>
                <c:manualLayout>
                  <c:x val="1.7483704819995855E-2"/>
                  <c:y val="-1.533646020007441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507-45F2-841F-ACFE76CEF3C9}"/>
                </c:ext>
              </c:extLst>
            </c:dLbl>
            <c:dLbl>
              <c:idx val="2"/>
              <c:layout>
                <c:manualLayout>
                  <c:x val="1.3112778614996838E-2"/>
                  <c:y val="-2.556076700012398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507-45F2-841F-ACFE76CEF3C9}"/>
                </c:ext>
              </c:extLst>
            </c:dLbl>
            <c:dLbl>
              <c:idx val="3"/>
              <c:layout>
                <c:manualLayout>
                  <c:x val="8.7418524099979241E-3"/>
                  <c:y val="-1.789253690008673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507-45F2-841F-ACFE76CEF3C9}"/>
                </c:ext>
              </c:extLst>
            </c:dLbl>
            <c:spPr>
              <a:noFill/>
              <a:ln>
                <a:noFill/>
              </a:ln>
              <a:effectLst/>
            </c:spPr>
            <c:txPr>
              <a:bodyPr/>
              <a:lstStyle/>
              <a:p>
                <a:pPr>
                  <a:defRPr sz="18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Sheet10!$E$89:$H$89</c:f>
              <c:strCache>
                <c:ptCount val="4"/>
                <c:pt idx="0">
                  <c:v>Bendras</c:v>
                </c:pt>
                <c:pt idx="1">
                  <c:v>1-4 klasės</c:v>
                </c:pt>
                <c:pt idx="2">
                  <c:v>5-8 klasės</c:v>
                </c:pt>
                <c:pt idx="3">
                  <c:v>9-10 klasės</c:v>
                </c:pt>
              </c:strCache>
            </c:strRef>
          </c:cat>
          <c:val>
            <c:numRef>
              <c:f>Sheet10!$E$90:$H$90</c:f>
              <c:numCache>
                <c:formatCode>General</c:formatCode>
                <c:ptCount val="4"/>
                <c:pt idx="0">
                  <c:v>49.4</c:v>
                </c:pt>
                <c:pt idx="1">
                  <c:v>53.3</c:v>
                </c:pt>
                <c:pt idx="2">
                  <c:v>46.8</c:v>
                </c:pt>
                <c:pt idx="3">
                  <c:v>33.300000000000011</c:v>
                </c:pt>
              </c:numCache>
            </c:numRef>
          </c:val>
          <c:extLst xmlns:c16r2="http://schemas.microsoft.com/office/drawing/2015/06/chart">
            <c:ext xmlns:c16="http://schemas.microsoft.com/office/drawing/2014/chart" uri="{C3380CC4-5D6E-409C-BE32-E72D297353CC}">
              <c16:uniqueId val="{00000000-1507-45F2-841F-ACFE76CEF3C9}"/>
            </c:ext>
          </c:extLst>
        </c:ser>
        <c:dLbls/>
        <c:shape val="box"/>
        <c:axId val="160330496"/>
        <c:axId val="160332032"/>
        <c:axId val="0"/>
      </c:bar3DChart>
      <c:catAx>
        <c:axId val="160330496"/>
        <c:scaling>
          <c:orientation val="minMax"/>
        </c:scaling>
        <c:axPos val="b"/>
        <c:numFmt formatCode="General" sourceLinked="0"/>
        <c:tickLblPos val="nextTo"/>
        <c:txPr>
          <a:bodyPr/>
          <a:lstStyle/>
          <a:p>
            <a:pPr>
              <a:defRPr sz="1400" b="1">
                <a:latin typeface="Times New Roman" pitchFamily="18" charset="0"/>
                <a:cs typeface="Times New Roman" pitchFamily="18" charset="0"/>
              </a:defRPr>
            </a:pPr>
            <a:endParaRPr lang="lt-LT"/>
          </a:p>
        </c:txPr>
        <c:crossAx val="160332032"/>
        <c:crosses val="autoZero"/>
        <c:auto val="1"/>
        <c:lblAlgn val="ctr"/>
        <c:lblOffset val="100"/>
      </c:catAx>
      <c:valAx>
        <c:axId val="160332032"/>
        <c:scaling>
          <c:orientation val="minMax"/>
        </c:scaling>
        <c:axPos val="l"/>
        <c:majorGridlines/>
        <c:numFmt formatCode="General" sourceLinked="1"/>
        <c:tickLblPos val="nextTo"/>
        <c:txPr>
          <a:bodyPr/>
          <a:lstStyle/>
          <a:p>
            <a:pPr>
              <a:defRPr sz="1600" b="1">
                <a:latin typeface="Times New Roman" pitchFamily="18" charset="0"/>
                <a:cs typeface="Times New Roman" pitchFamily="18" charset="0"/>
              </a:defRPr>
            </a:pPr>
            <a:endParaRPr lang="lt-LT"/>
          </a:p>
        </c:txPr>
        <c:crossAx val="160330496"/>
        <c:crosses val="autoZero"/>
        <c:crossBetween val="between"/>
      </c:valAx>
    </c:plotArea>
    <c:legend>
      <c:legendPos val="r"/>
      <c:layout>
        <c:manualLayout>
          <c:xMode val="edge"/>
          <c:yMode val="edge"/>
          <c:x val="0.69367654320081218"/>
          <c:y val="0.17915156021279172"/>
          <c:w val="0.28088405744351291"/>
          <c:h val="0.63959251031668374"/>
        </c:manualLayout>
      </c:layout>
      <c:txPr>
        <a:bodyPr/>
        <a:lstStyle/>
        <a:p>
          <a:pPr>
            <a:defRPr sz="1600" b="1">
              <a:latin typeface="Times New Roman" pitchFamily="18" charset="0"/>
              <a:cs typeface="Times New Roman" pitchFamily="18" charset="0"/>
            </a:defRPr>
          </a:pPr>
          <a:endParaRPr lang="lt-LT"/>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lt-LT"/>
  <c:chart>
    <c:view3D>
      <c:rotX val="30"/>
      <c:perspective val="30"/>
    </c:view3D>
    <c:plotArea>
      <c:layout>
        <c:manualLayout>
          <c:layoutTarget val="inner"/>
          <c:xMode val="edge"/>
          <c:yMode val="edge"/>
          <c:x val="2.4394531618799443E-2"/>
          <c:y val="4.1763557759282526E-2"/>
          <c:w val="0.61730281916199325"/>
          <c:h val="0.92476733892022522"/>
        </c:manualLayout>
      </c:layout>
      <c:pie3DChart>
        <c:varyColors val="1"/>
        <c:ser>
          <c:idx val="0"/>
          <c:order val="0"/>
          <c:explosion val="25"/>
          <c:dPt>
            <c:idx val="0"/>
            <c:spPr>
              <a:solidFill>
                <a:srgbClr val="0070C0"/>
              </a:solidFill>
            </c:spPr>
            <c:extLst xmlns:c16r2="http://schemas.microsoft.com/office/drawing/2015/06/chart">
              <c:ext xmlns:c16="http://schemas.microsoft.com/office/drawing/2014/chart" uri="{C3380CC4-5D6E-409C-BE32-E72D297353CC}">
                <c16:uniqueId val="{00000001-BCD9-457C-966E-A7D5939CF90F}"/>
              </c:ext>
            </c:extLst>
          </c:dPt>
          <c:dPt>
            <c:idx val="1"/>
            <c:spPr>
              <a:solidFill>
                <a:srgbClr val="FF0000"/>
              </a:solidFill>
            </c:spPr>
            <c:extLst xmlns:c16r2="http://schemas.microsoft.com/office/drawing/2015/06/chart">
              <c:ext xmlns:c16="http://schemas.microsoft.com/office/drawing/2014/chart" uri="{C3380CC4-5D6E-409C-BE32-E72D297353CC}">
                <c16:uniqueId val="{00000003-BCD9-457C-966E-A7D5939CF90F}"/>
              </c:ext>
            </c:extLst>
          </c:dPt>
          <c:dLbls>
            <c:spPr>
              <a:noFill/>
              <a:ln>
                <a:noFill/>
              </a:ln>
              <a:effectLst/>
            </c:spPr>
            <c:txPr>
              <a:bodyPr/>
              <a:lstStyle/>
              <a:p>
                <a:pPr>
                  <a:defRPr sz="1800" b="1">
                    <a:latin typeface="Times New Roman" pitchFamily="18" charset="0"/>
                    <a:cs typeface="Times New Roman" pitchFamily="18" charset="0"/>
                  </a:defRPr>
                </a:pPr>
                <a:endParaRPr lang="lt-LT"/>
              </a:p>
            </c:txPr>
            <c:showVal val="1"/>
            <c:showLeaderLines val="1"/>
            <c:extLst xmlns:c16r2="http://schemas.microsoft.com/office/drawing/2015/06/chart">
              <c:ext xmlns:c15="http://schemas.microsoft.com/office/drawing/2012/chart" uri="{CE6537A1-D6FC-4f65-9D91-7224C49458BB}">
                <c15:layout/>
              </c:ext>
            </c:extLst>
          </c:dLbls>
          <c:cat>
            <c:strRef>
              <c:f>Sheet2!$D$6:$D$7</c:f>
              <c:strCache>
                <c:ptCount val="2"/>
                <c:pt idx="0">
                  <c:v>Mokinių dalis, kuri turi nors vieną sveikatos sutrikimą</c:v>
                </c:pt>
                <c:pt idx="1">
                  <c:v>Mokinių dalis, kuri yra visiškai sveika</c:v>
                </c:pt>
              </c:strCache>
            </c:strRef>
          </c:cat>
          <c:val>
            <c:numRef>
              <c:f>Sheet2!$E$6:$E$7</c:f>
              <c:numCache>
                <c:formatCode>General</c:formatCode>
                <c:ptCount val="2"/>
                <c:pt idx="0">
                  <c:v>90.8</c:v>
                </c:pt>
                <c:pt idx="1">
                  <c:v>9.2000000000000011</c:v>
                </c:pt>
              </c:numCache>
            </c:numRef>
          </c:val>
          <c:extLst xmlns:c16r2="http://schemas.microsoft.com/office/drawing/2015/06/chart">
            <c:ext xmlns:c16="http://schemas.microsoft.com/office/drawing/2014/chart" uri="{C3380CC4-5D6E-409C-BE32-E72D297353CC}">
              <c16:uniqueId val="{00000004-BCD9-457C-966E-A7D5939CF90F}"/>
            </c:ext>
          </c:extLst>
        </c:ser>
        <c:dLbls/>
      </c:pie3DChart>
    </c:plotArea>
    <c:legend>
      <c:legendPos val="r"/>
      <c:layout>
        <c:manualLayout>
          <c:xMode val="edge"/>
          <c:yMode val="edge"/>
          <c:x val="0.65889763779527577"/>
          <c:y val="0.23377972867553873"/>
          <c:w val="0.32671387299609139"/>
          <c:h val="0.45879908620844656"/>
        </c:manualLayout>
      </c:layout>
      <c:txPr>
        <a:bodyPr/>
        <a:lstStyle/>
        <a:p>
          <a:pPr>
            <a:defRPr sz="1600" b="1">
              <a:latin typeface="Times New Roman" pitchFamily="18" charset="0"/>
              <a:cs typeface="Times New Roman" pitchFamily="18" charset="0"/>
            </a:defRPr>
          </a:pPr>
          <a:endParaRPr lang="lt-LT"/>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lt-LT"/>
  <c:chart>
    <c:view3D>
      <c:rAngAx val="1"/>
    </c:view3D>
    <c:plotArea>
      <c:layout>
        <c:manualLayout>
          <c:layoutTarget val="inner"/>
          <c:xMode val="edge"/>
          <c:yMode val="edge"/>
          <c:x val="5.5632147503324E-2"/>
          <c:y val="6.3345970818057262E-2"/>
          <c:w val="0.70287933957158899"/>
          <c:h val="0.85963268741744758"/>
        </c:manualLayout>
      </c:layout>
      <c:bar3DChart>
        <c:barDir val="col"/>
        <c:grouping val="clustered"/>
        <c:ser>
          <c:idx val="0"/>
          <c:order val="0"/>
          <c:tx>
            <c:strRef>
              <c:f>Sheet2!$D$30</c:f>
              <c:strCache>
                <c:ptCount val="1"/>
                <c:pt idx="0">
                  <c:v>Mokinių dalis, kuri turi nors vieną sveikatos sutrikimą</c:v>
                </c:pt>
              </c:strCache>
            </c:strRef>
          </c:tx>
          <c:spPr>
            <a:solidFill>
              <a:srgbClr val="0070C0"/>
            </a:solidFill>
          </c:spPr>
          <c:dLbls>
            <c:spPr>
              <a:noFill/>
              <a:ln>
                <a:noFill/>
              </a:ln>
              <a:effectLst/>
            </c:spPr>
            <c:txPr>
              <a:bodyPr/>
              <a:lstStyle/>
              <a:p>
                <a:pPr>
                  <a:defRPr sz="18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Sheet2!$E$29:$H$29</c:f>
              <c:strCache>
                <c:ptCount val="4"/>
                <c:pt idx="0">
                  <c:v>2012/2013m.m.</c:v>
                </c:pt>
                <c:pt idx="1">
                  <c:v>2013/2014m.m.</c:v>
                </c:pt>
                <c:pt idx="2">
                  <c:v>2014/2015m.m.</c:v>
                </c:pt>
                <c:pt idx="3">
                  <c:v>2015/2016m.m.</c:v>
                </c:pt>
              </c:strCache>
            </c:strRef>
          </c:cat>
          <c:val>
            <c:numRef>
              <c:f>Sheet2!$E$30:$H$30</c:f>
              <c:numCache>
                <c:formatCode>General</c:formatCode>
                <c:ptCount val="4"/>
                <c:pt idx="0">
                  <c:v>88.7</c:v>
                </c:pt>
                <c:pt idx="1">
                  <c:v>96.3</c:v>
                </c:pt>
                <c:pt idx="2">
                  <c:v>87.1</c:v>
                </c:pt>
                <c:pt idx="3">
                  <c:v>90.8</c:v>
                </c:pt>
              </c:numCache>
            </c:numRef>
          </c:val>
          <c:extLst xmlns:c16r2="http://schemas.microsoft.com/office/drawing/2015/06/chart">
            <c:ext xmlns:c16="http://schemas.microsoft.com/office/drawing/2014/chart" uri="{C3380CC4-5D6E-409C-BE32-E72D297353CC}">
              <c16:uniqueId val="{00000000-C73B-49AE-B96F-F82D3C1C4595}"/>
            </c:ext>
          </c:extLst>
        </c:ser>
        <c:ser>
          <c:idx val="1"/>
          <c:order val="1"/>
          <c:tx>
            <c:strRef>
              <c:f>Sheet2!$D$31</c:f>
              <c:strCache>
                <c:ptCount val="1"/>
                <c:pt idx="0">
                  <c:v>Mokinių dalis, kuri yra visiškai sveika</c:v>
                </c:pt>
              </c:strCache>
            </c:strRef>
          </c:tx>
          <c:spPr>
            <a:solidFill>
              <a:srgbClr val="FF0000"/>
            </a:solidFill>
          </c:spPr>
          <c:dLbls>
            <c:spPr>
              <a:noFill/>
              <a:ln>
                <a:noFill/>
              </a:ln>
              <a:effectLst/>
            </c:spPr>
            <c:txPr>
              <a:bodyPr/>
              <a:lstStyle/>
              <a:p>
                <a:pPr>
                  <a:defRPr sz="1800" b="1">
                    <a:latin typeface="Times New Roman" pitchFamily="18" charset="0"/>
                    <a:cs typeface="Times New Roman" pitchFamily="18" charset="0"/>
                  </a:defRPr>
                </a:pPr>
                <a:endParaRPr lang="lt-LT"/>
              </a:p>
            </c:txPr>
            <c:showVal val="1"/>
            <c:extLst xmlns:c16r2="http://schemas.microsoft.com/office/drawing/2015/06/chart">
              <c:ext xmlns:c15="http://schemas.microsoft.com/office/drawing/2012/chart" uri="{CE6537A1-D6FC-4f65-9D91-7224C49458BB}">
                <c15:layout/>
                <c15:showLeaderLines val="0"/>
              </c:ext>
            </c:extLst>
          </c:dLbls>
          <c:cat>
            <c:strRef>
              <c:f>Sheet2!$E$29:$H$29</c:f>
              <c:strCache>
                <c:ptCount val="4"/>
                <c:pt idx="0">
                  <c:v>2012/2013m.m.</c:v>
                </c:pt>
                <c:pt idx="1">
                  <c:v>2013/2014m.m.</c:v>
                </c:pt>
                <c:pt idx="2">
                  <c:v>2014/2015m.m.</c:v>
                </c:pt>
                <c:pt idx="3">
                  <c:v>2015/2016m.m.</c:v>
                </c:pt>
              </c:strCache>
            </c:strRef>
          </c:cat>
          <c:val>
            <c:numRef>
              <c:f>Sheet2!$E$31:$H$31</c:f>
              <c:numCache>
                <c:formatCode>General</c:formatCode>
                <c:ptCount val="4"/>
                <c:pt idx="0">
                  <c:v>11.3</c:v>
                </c:pt>
                <c:pt idx="1">
                  <c:v>3.7</c:v>
                </c:pt>
                <c:pt idx="2">
                  <c:v>12.9</c:v>
                </c:pt>
                <c:pt idx="3">
                  <c:v>9.2000000000000011</c:v>
                </c:pt>
              </c:numCache>
            </c:numRef>
          </c:val>
          <c:extLst xmlns:c16r2="http://schemas.microsoft.com/office/drawing/2015/06/chart">
            <c:ext xmlns:c16="http://schemas.microsoft.com/office/drawing/2014/chart" uri="{C3380CC4-5D6E-409C-BE32-E72D297353CC}">
              <c16:uniqueId val="{00000001-C73B-49AE-B96F-F82D3C1C4595}"/>
            </c:ext>
          </c:extLst>
        </c:ser>
        <c:dLbls/>
        <c:shape val="box"/>
        <c:axId val="148790656"/>
        <c:axId val="148800640"/>
        <c:axId val="0"/>
      </c:bar3DChart>
      <c:catAx>
        <c:axId val="148790656"/>
        <c:scaling>
          <c:orientation val="minMax"/>
        </c:scaling>
        <c:axPos val="b"/>
        <c:numFmt formatCode="General" sourceLinked="0"/>
        <c:tickLblPos val="nextTo"/>
        <c:txPr>
          <a:bodyPr/>
          <a:lstStyle/>
          <a:p>
            <a:pPr>
              <a:defRPr sz="1400" b="1">
                <a:latin typeface="Times New Roman" pitchFamily="18" charset="0"/>
                <a:cs typeface="Times New Roman" pitchFamily="18" charset="0"/>
              </a:defRPr>
            </a:pPr>
            <a:endParaRPr lang="lt-LT"/>
          </a:p>
        </c:txPr>
        <c:crossAx val="148800640"/>
        <c:crosses val="autoZero"/>
        <c:auto val="1"/>
        <c:lblAlgn val="ctr"/>
        <c:lblOffset val="100"/>
      </c:catAx>
      <c:valAx>
        <c:axId val="148800640"/>
        <c:scaling>
          <c:orientation val="minMax"/>
        </c:scaling>
        <c:axPos val="l"/>
        <c:majorGridlines/>
        <c:numFmt formatCode="General" sourceLinked="1"/>
        <c:tickLblPos val="nextTo"/>
        <c:txPr>
          <a:bodyPr/>
          <a:lstStyle/>
          <a:p>
            <a:pPr>
              <a:defRPr sz="1600" b="1">
                <a:latin typeface="Times New Roman" pitchFamily="18" charset="0"/>
                <a:cs typeface="Times New Roman" pitchFamily="18" charset="0"/>
              </a:defRPr>
            </a:pPr>
            <a:endParaRPr lang="lt-LT"/>
          </a:p>
        </c:txPr>
        <c:crossAx val="148790656"/>
        <c:crosses val="autoZero"/>
        <c:crossBetween val="between"/>
      </c:valAx>
    </c:plotArea>
    <c:legend>
      <c:legendPos val="r"/>
      <c:layout>
        <c:manualLayout>
          <c:xMode val="edge"/>
          <c:yMode val="edge"/>
          <c:x val="0.75708915407248678"/>
          <c:y val="0.20829167129578188"/>
          <c:w val="0.21730885188384089"/>
          <c:h val="0.51482859929143676"/>
        </c:manualLayout>
      </c:layout>
      <c:txPr>
        <a:bodyPr/>
        <a:lstStyle/>
        <a:p>
          <a:pPr>
            <a:defRPr sz="1600" b="1">
              <a:latin typeface="Times New Roman" pitchFamily="18" charset="0"/>
              <a:cs typeface="Times New Roman" pitchFamily="18" charset="0"/>
            </a:defRPr>
          </a:pPr>
          <a:endParaRPr lang="lt-LT"/>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lt-LT"/>
  <c:chart>
    <c:autoTitleDeleted val="1"/>
    <c:view3D>
      <c:rAngAx val="1"/>
    </c:view3D>
    <c:plotArea>
      <c:layout>
        <c:manualLayout>
          <c:layoutTarget val="inner"/>
          <c:xMode val="edge"/>
          <c:yMode val="edge"/>
          <c:x val="0.13395824131555389"/>
          <c:y val="3.2008429809168841E-2"/>
          <c:w val="0.86604175868444633"/>
          <c:h val="0.73995811728681593"/>
        </c:manualLayout>
      </c:layout>
      <c:bar3DChart>
        <c:barDir val="col"/>
        <c:grouping val="clustered"/>
        <c:ser>
          <c:idx val="0"/>
          <c:order val="0"/>
          <c:tx>
            <c:strRef>
              <c:f>Sheet3!$E$24</c:f>
              <c:strCache>
                <c:ptCount val="1"/>
                <c:pt idx="0">
                  <c:v>Bendras</c:v>
                </c:pt>
              </c:strCache>
            </c:strRef>
          </c:tx>
          <c:spPr>
            <a:solidFill>
              <a:srgbClr val="0070C0"/>
            </a:solidFill>
          </c:spPr>
          <c:cat>
            <c:strRef>
              <c:f>Sheet3!$D$25:$D$29</c:f>
              <c:strCache>
                <c:ptCount val="5"/>
                <c:pt idx="0">
                  <c:v>Normalus</c:v>
                </c:pt>
                <c:pt idx="1">
                  <c:v>Neįvertinta</c:v>
                </c:pt>
                <c:pt idx="2">
                  <c:v>Antsvoris</c:v>
                </c:pt>
                <c:pt idx="3">
                  <c:v>Per mažas</c:v>
                </c:pt>
                <c:pt idx="4">
                  <c:v>Nutukimas</c:v>
                </c:pt>
              </c:strCache>
            </c:strRef>
          </c:cat>
          <c:val>
            <c:numRef>
              <c:f>Sheet3!$E$25:$E$29</c:f>
              <c:numCache>
                <c:formatCode>General</c:formatCode>
                <c:ptCount val="5"/>
                <c:pt idx="0">
                  <c:v>59.5</c:v>
                </c:pt>
                <c:pt idx="1">
                  <c:v>26.4</c:v>
                </c:pt>
                <c:pt idx="2">
                  <c:v>9.2000000000000011</c:v>
                </c:pt>
                <c:pt idx="3">
                  <c:v>3.8</c:v>
                </c:pt>
                <c:pt idx="4">
                  <c:v>1.1000000000000001</c:v>
                </c:pt>
              </c:numCache>
            </c:numRef>
          </c:val>
          <c:extLst xmlns:c16r2="http://schemas.microsoft.com/office/drawing/2015/06/chart">
            <c:ext xmlns:c16="http://schemas.microsoft.com/office/drawing/2014/chart" uri="{C3380CC4-5D6E-409C-BE32-E72D297353CC}">
              <c16:uniqueId val="{00000000-7AD3-46D4-BE5E-DC3558FC43DD}"/>
            </c:ext>
          </c:extLst>
        </c:ser>
        <c:ser>
          <c:idx val="1"/>
          <c:order val="1"/>
          <c:tx>
            <c:strRef>
              <c:f>Sheet3!$F$24</c:f>
              <c:strCache>
                <c:ptCount val="1"/>
                <c:pt idx="0">
                  <c:v>1-4 klasės</c:v>
                </c:pt>
              </c:strCache>
            </c:strRef>
          </c:tx>
          <c:spPr>
            <a:solidFill>
              <a:srgbClr val="C00000"/>
            </a:solidFill>
          </c:spPr>
          <c:cat>
            <c:strRef>
              <c:f>Sheet3!$D$25:$D$29</c:f>
              <c:strCache>
                <c:ptCount val="5"/>
                <c:pt idx="0">
                  <c:v>Normalus</c:v>
                </c:pt>
                <c:pt idx="1">
                  <c:v>Neįvertinta</c:v>
                </c:pt>
                <c:pt idx="2">
                  <c:v>Antsvoris</c:v>
                </c:pt>
                <c:pt idx="3">
                  <c:v>Per mažas</c:v>
                </c:pt>
                <c:pt idx="4">
                  <c:v>Nutukimas</c:v>
                </c:pt>
              </c:strCache>
            </c:strRef>
          </c:cat>
          <c:val>
            <c:numRef>
              <c:f>Sheet3!$F$25:$F$29</c:f>
              <c:numCache>
                <c:formatCode>General</c:formatCode>
                <c:ptCount val="5"/>
                <c:pt idx="0">
                  <c:v>62.6</c:v>
                </c:pt>
                <c:pt idx="1">
                  <c:v>26.4</c:v>
                </c:pt>
                <c:pt idx="2">
                  <c:v>4.4000000000000004</c:v>
                </c:pt>
                <c:pt idx="3">
                  <c:v>4.4000000000000004</c:v>
                </c:pt>
                <c:pt idx="4">
                  <c:v>2.2000000000000002</c:v>
                </c:pt>
              </c:numCache>
            </c:numRef>
          </c:val>
          <c:extLst xmlns:c16r2="http://schemas.microsoft.com/office/drawing/2015/06/chart">
            <c:ext xmlns:c16="http://schemas.microsoft.com/office/drawing/2014/chart" uri="{C3380CC4-5D6E-409C-BE32-E72D297353CC}">
              <c16:uniqueId val="{00000001-7AD3-46D4-BE5E-DC3558FC43DD}"/>
            </c:ext>
          </c:extLst>
        </c:ser>
        <c:ser>
          <c:idx val="2"/>
          <c:order val="2"/>
          <c:tx>
            <c:strRef>
              <c:f>Sheet3!$G$24</c:f>
              <c:strCache>
                <c:ptCount val="1"/>
                <c:pt idx="0">
                  <c:v>5-8 klasės</c:v>
                </c:pt>
              </c:strCache>
            </c:strRef>
          </c:tx>
          <c:spPr>
            <a:solidFill>
              <a:srgbClr val="00B050"/>
            </a:solidFill>
          </c:spPr>
          <c:cat>
            <c:strRef>
              <c:f>Sheet3!$D$25:$D$29</c:f>
              <c:strCache>
                <c:ptCount val="5"/>
                <c:pt idx="0">
                  <c:v>Normalus</c:v>
                </c:pt>
                <c:pt idx="1">
                  <c:v>Neįvertinta</c:v>
                </c:pt>
                <c:pt idx="2">
                  <c:v>Antsvoris</c:v>
                </c:pt>
                <c:pt idx="3">
                  <c:v>Per mažas</c:v>
                </c:pt>
                <c:pt idx="4">
                  <c:v>Nutukimas</c:v>
                </c:pt>
              </c:strCache>
            </c:strRef>
          </c:cat>
          <c:val>
            <c:numRef>
              <c:f>Sheet3!$G$25:$G$29</c:f>
              <c:numCache>
                <c:formatCode>General</c:formatCode>
                <c:ptCount val="5"/>
                <c:pt idx="0">
                  <c:v>58</c:v>
                </c:pt>
                <c:pt idx="1">
                  <c:v>24.7</c:v>
                </c:pt>
                <c:pt idx="2">
                  <c:v>13.6</c:v>
                </c:pt>
                <c:pt idx="3">
                  <c:v>3.7</c:v>
                </c:pt>
                <c:pt idx="4">
                  <c:v>0</c:v>
                </c:pt>
              </c:numCache>
            </c:numRef>
          </c:val>
          <c:extLst xmlns:c16r2="http://schemas.microsoft.com/office/drawing/2015/06/chart">
            <c:ext xmlns:c16="http://schemas.microsoft.com/office/drawing/2014/chart" uri="{C3380CC4-5D6E-409C-BE32-E72D297353CC}">
              <c16:uniqueId val="{00000002-7AD3-46D4-BE5E-DC3558FC43DD}"/>
            </c:ext>
          </c:extLst>
        </c:ser>
        <c:ser>
          <c:idx val="3"/>
          <c:order val="3"/>
          <c:tx>
            <c:strRef>
              <c:f>Sheet3!$H$24</c:f>
              <c:strCache>
                <c:ptCount val="1"/>
                <c:pt idx="0">
                  <c:v>9-10 klasės</c:v>
                </c:pt>
              </c:strCache>
            </c:strRef>
          </c:tx>
          <c:spPr>
            <a:solidFill>
              <a:srgbClr val="7030A0"/>
            </a:solidFill>
          </c:spPr>
          <c:cat>
            <c:strRef>
              <c:f>Sheet3!$D$25:$D$29</c:f>
              <c:strCache>
                <c:ptCount val="5"/>
                <c:pt idx="0">
                  <c:v>Normalus</c:v>
                </c:pt>
                <c:pt idx="1">
                  <c:v>Neįvertinta</c:v>
                </c:pt>
                <c:pt idx="2">
                  <c:v>Antsvoris</c:v>
                </c:pt>
                <c:pt idx="3">
                  <c:v>Per mažas</c:v>
                </c:pt>
                <c:pt idx="4">
                  <c:v>Nutukimas</c:v>
                </c:pt>
              </c:strCache>
            </c:strRef>
          </c:cat>
          <c:val>
            <c:numRef>
              <c:f>Sheet3!$H$25:$H$29</c:f>
              <c:numCache>
                <c:formatCode>General</c:formatCode>
                <c:ptCount val="5"/>
                <c:pt idx="0">
                  <c:v>46.1</c:v>
                </c:pt>
                <c:pt idx="1">
                  <c:v>38.5</c:v>
                </c:pt>
                <c:pt idx="2">
                  <c:v>15.4</c:v>
                </c:pt>
                <c:pt idx="3">
                  <c:v>0</c:v>
                </c:pt>
                <c:pt idx="4">
                  <c:v>0</c:v>
                </c:pt>
              </c:numCache>
            </c:numRef>
          </c:val>
          <c:extLst xmlns:c16r2="http://schemas.microsoft.com/office/drawing/2015/06/chart">
            <c:ext xmlns:c16="http://schemas.microsoft.com/office/drawing/2014/chart" uri="{C3380CC4-5D6E-409C-BE32-E72D297353CC}">
              <c16:uniqueId val="{00000003-7AD3-46D4-BE5E-DC3558FC43DD}"/>
            </c:ext>
          </c:extLst>
        </c:ser>
        <c:dLbls/>
        <c:shape val="box"/>
        <c:axId val="156319744"/>
        <c:axId val="156321280"/>
        <c:axId val="0"/>
      </c:bar3DChart>
      <c:catAx>
        <c:axId val="156319744"/>
        <c:scaling>
          <c:orientation val="minMax"/>
        </c:scaling>
        <c:axPos val="b"/>
        <c:numFmt formatCode="General" sourceLinked="0"/>
        <c:majorTickMark val="none"/>
        <c:tickLblPos val="nextTo"/>
        <c:crossAx val="156321280"/>
        <c:crosses val="autoZero"/>
        <c:auto val="1"/>
        <c:lblAlgn val="ctr"/>
        <c:lblOffset val="100"/>
      </c:catAx>
      <c:valAx>
        <c:axId val="156321280"/>
        <c:scaling>
          <c:orientation val="minMax"/>
        </c:scaling>
        <c:axPos val="l"/>
        <c:majorGridlines/>
        <c:numFmt formatCode="General" sourceLinked="1"/>
        <c:majorTickMark val="none"/>
        <c:tickLblPos val="nextTo"/>
        <c:txPr>
          <a:bodyPr/>
          <a:lstStyle/>
          <a:p>
            <a:pPr>
              <a:defRPr sz="1400" b="1">
                <a:latin typeface="Times New Roman" pitchFamily="18" charset="0"/>
                <a:cs typeface="Times New Roman" pitchFamily="18" charset="0"/>
              </a:defRPr>
            </a:pPr>
            <a:endParaRPr lang="lt-LT"/>
          </a:p>
        </c:txPr>
        <c:crossAx val="156319744"/>
        <c:crosses val="autoZero"/>
        <c:crossBetween val="between"/>
      </c:valAx>
      <c:dTable>
        <c:showHorzBorder val="1"/>
        <c:showVertBorder val="1"/>
        <c:showOutline val="1"/>
        <c:showKeys val="1"/>
        <c:txPr>
          <a:bodyPr/>
          <a:lstStyle/>
          <a:p>
            <a:pPr rtl="0">
              <a:defRPr sz="1200" b="1">
                <a:latin typeface="Times New Roman" pitchFamily="18" charset="0"/>
                <a:cs typeface="Times New Roman" pitchFamily="18" charset="0"/>
              </a:defRPr>
            </a:pPr>
            <a:endParaRPr lang="lt-LT"/>
          </a:p>
        </c:txPr>
      </c:dTable>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lt-LT"/>
  <c:chart>
    <c:autoTitleDeleted val="1"/>
    <c:view3D>
      <c:rAngAx val="1"/>
    </c:view3D>
    <c:plotArea>
      <c:layout>
        <c:manualLayout>
          <c:layoutTarget val="inner"/>
          <c:xMode val="edge"/>
          <c:yMode val="edge"/>
          <c:x val="0.20636592268889042"/>
          <c:y val="2.8252405949256338E-2"/>
          <c:w val="0.77196406513817284"/>
          <c:h val="0.70204371827396472"/>
        </c:manualLayout>
      </c:layout>
      <c:bar3DChart>
        <c:barDir val="col"/>
        <c:grouping val="clustered"/>
        <c:ser>
          <c:idx val="0"/>
          <c:order val="0"/>
          <c:tx>
            <c:strRef>
              <c:f>Sheet3!$E$40</c:f>
              <c:strCache>
                <c:ptCount val="1"/>
                <c:pt idx="0">
                  <c:v>2012/2013m.m.</c:v>
                </c:pt>
              </c:strCache>
            </c:strRef>
          </c:tx>
          <c:spPr>
            <a:solidFill>
              <a:srgbClr val="33CCFF"/>
            </a:solidFill>
          </c:spPr>
          <c:cat>
            <c:strRef>
              <c:f>Sheet3!$D$41:$D$45</c:f>
              <c:strCache>
                <c:ptCount val="5"/>
                <c:pt idx="0">
                  <c:v>Normalus</c:v>
                </c:pt>
                <c:pt idx="1">
                  <c:v>Neįvertinta</c:v>
                </c:pt>
                <c:pt idx="2">
                  <c:v>Antsvoris</c:v>
                </c:pt>
                <c:pt idx="3">
                  <c:v>Per mažas</c:v>
                </c:pt>
                <c:pt idx="4">
                  <c:v>Nutukimas</c:v>
                </c:pt>
              </c:strCache>
            </c:strRef>
          </c:cat>
          <c:val>
            <c:numRef>
              <c:f>Sheet3!$E$41:$E$45</c:f>
              <c:numCache>
                <c:formatCode>General</c:formatCode>
                <c:ptCount val="5"/>
                <c:pt idx="0">
                  <c:v>41.2</c:v>
                </c:pt>
                <c:pt idx="1">
                  <c:v>46.6</c:v>
                </c:pt>
                <c:pt idx="2">
                  <c:v>6.7</c:v>
                </c:pt>
                <c:pt idx="3">
                  <c:v>3.8</c:v>
                </c:pt>
                <c:pt idx="4">
                  <c:v>1.7</c:v>
                </c:pt>
              </c:numCache>
            </c:numRef>
          </c:val>
          <c:extLst xmlns:c16r2="http://schemas.microsoft.com/office/drawing/2015/06/chart">
            <c:ext xmlns:c16="http://schemas.microsoft.com/office/drawing/2014/chart" uri="{C3380CC4-5D6E-409C-BE32-E72D297353CC}">
              <c16:uniqueId val="{00000000-263C-47F7-ABD1-490E0AD68438}"/>
            </c:ext>
          </c:extLst>
        </c:ser>
        <c:ser>
          <c:idx val="1"/>
          <c:order val="1"/>
          <c:tx>
            <c:strRef>
              <c:f>Sheet3!$F$40</c:f>
              <c:strCache>
                <c:ptCount val="1"/>
                <c:pt idx="0">
                  <c:v>2013/2014m.m.</c:v>
                </c:pt>
              </c:strCache>
            </c:strRef>
          </c:tx>
          <c:spPr>
            <a:solidFill>
              <a:srgbClr val="FF5050"/>
            </a:solidFill>
          </c:spPr>
          <c:cat>
            <c:strRef>
              <c:f>Sheet3!$D$41:$D$45</c:f>
              <c:strCache>
                <c:ptCount val="5"/>
                <c:pt idx="0">
                  <c:v>Normalus</c:v>
                </c:pt>
                <c:pt idx="1">
                  <c:v>Neįvertinta</c:v>
                </c:pt>
                <c:pt idx="2">
                  <c:v>Antsvoris</c:v>
                </c:pt>
                <c:pt idx="3">
                  <c:v>Per mažas</c:v>
                </c:pt>
                <c:pt idx="4">
                  <c:v>Nutukimas</c:v>
                </c:pt>
              </c:strCache>
            </c:strRef>
          </c:cat>
          <c:val>
            <c:numRef>
              <c:f>Sheet3!$F$41:$F$45</c:f>
              <c:numCache>
                <c:formatCode>General</c:formatCode>
                <c:ptCount val="5"/>
                <c:pt idx="0">
                  <c:v>42.9</c:v>
                </c:pt>
                <c:pt idx="1">
                  <c:v>41.6</c:v>
                </c:pt>
                <c:pt idx="2">
                  <c:v>8.7000000000000011</c:v>
                </c:pt>
                <c:pt idx="3">
                  <c:v>4.7</c:v>
                </c:pt>
                <c:pt idx="4">
                  <c:v>2.2999999999999998</c:v>
                </c:pt>
              </c:numCache>
            </c:numRef>
          </c:val>
          <c:extLst xmlns:c16r2="http://schemas.microsoft.com/office/drawing/2015/06/chart">
            <c:ext xmlns:c16="http://schemas.microsoft.com/office/drawing/2014/chart" uri="{C3380CC4-5D6E-409C-BE32-E72D297353CC}">
              <c16:uniqueId val="{00000001-263C-47F7-ABD1-490E0AD68438}"/>
            </c:ext>
          </c:extLst>
        </c:ser>
        <c:ser>
          <c:idx val="2"/>
          <c:order val="2"/>
          <c:tx>
            <c:strRef>
              <c:f>Sheet3!$G$40</c:f>
              <c:strCache>
                <c:ptCount val="1"/>
                <c:pt idx="0">
                  <c:v>2014/2015m.m.</c:v>
                </c:pt>
              </c:strCache>
            </c:strRef>
          </c:tx>
          <c:spPr>
            <a:solidFill>
              <a:srgbClr val="99FF33"/>
            </a:solidFill>
          </c:spPr>
          <c:cat>
            <c:strRef>
              <c:f>Sheet3!$D$41:$D$45</c:f>
              <c:strCache>
                <c:ptCount val="5"/>
                <c:pt idx="0">
                  <c:v>Normalus</c:v>
                </c:pt>
                <c:pt idx="1">
                  <c:v>Neįvertinta</c:v>
                </c:pt>
                <c:pt idx="2">
                  <c:v>Antsvoris</c:v>
                </c:pt>
                <c:pt idx="3">
                  <c:v>Per mažas</c:v>
                </c:pt>
                <c:pt idx="4">
                  <c:v>Nutukimas</c:v>
                </c:pt>
              </c:strCache>
            </c:strRef>
          </c:cat>
          <c:val>
            <c:numRef>
              <c:f>Sheet3!$G$41:$G$45</c:f>
              <c:numCache>
                <c:formatCode>General</c:formatCode>
                <c:ptCount val="5"/>
                <c:pt idx="0">
                  <c:v>44.9</c:v>
                </c:pt>
                <c:pt idx="1">
                  <c:v>34.300000000000011</c:v>
                </c:pt>
                <c:pt idx="2">
                  <c:v>10.6</c:v>
                </c:pt>
                <c:pt idx="3">
                  <c:v>9.3000000000000007</c:v>
                </c:pt>
                <c:pt idx="4">
                  <c:v>0.9</c:v>
                </c:pt>
              </c:numCache>
            </c:numRef>
          </c:val>
          <c:extLst xmlns:c16r2="http://schemas.microsoft.com/office/drawing/2015/06/chart">
            <c:ext xmlns:c16="http://schemas.microsoft.com/office/drawing/2014/chart" uri="{C3380CC4-5D6E-409C-BE32-E72D297353CC}">
              <c16:uniqueId val="{00000002-263C-47F7-ABD1-490E0AD68438}"/>
            </c:ext>
          </c:extLst>
        </c:ser>
        <c:ser>
          <c:idx val="3"/>
          <c:order val="3"/>
          <c:tx>
            <c:strRef>
              <c:f>Sheet3!$H$40</c:f>
              <c:strCache>
                <c:ptCount val="1"/>
                <c:pt idx="0">
                  <c:v>2015/2016m.m.</c:v>
                </c:pt>
              </c:strCache>
            </c:strRef>
          </c:tx>
          <c:spPr>
            <a:solidFill>
              <a:srgbClr val="9966FF"/>
            </a:solidFill>
          </c:spPr>
          <c:cat>
            <c:strRef>
              <c:f>Sheet3!$D$41:$D$45</c:f>
              <c:strCache>
                <c:ptCount val="5"/>
                <c:pt idx="0">
                  <c:v>Normalus</c:v>
                </c:pt>
                <c:pt idx="1">
                  <c:v>Neįvertinta</c:v>
                </c:pt>
                <c:pt idx="2">
                  <c:v>Antsvoris</c:v>
                </c:pt>
                <c:pt idx="3">
                  <c:v>Per mažas</c:v>
                </c:pt>
                <c:pt idx="4">
                  <c:v>Nutukimas</c:v>
                </c:pt>
              </c:strCache>
            </c:strRef>
          </c:cat>
          <c:val>
            <c:numRef>
              <c:f>Sheet3!$H$41:$H$45</c:f>
              <c:numCache>
                <c:formatCode>General</c:formatCode>
                <c:ptCount val="5"/>
                <c:pt idx="0">
                  <c:v>59.5</c:v>
                </c:pt>
                <c:pt idx="1">
                  <c:v>26.4</c:v>
                </c:pt>
                <c:pt idx="2">
                  <c:v>9.2000000000000011</c:v>
                </c:pt>
                <c:pt idx="3">
                  <c:v>3.8</c:v>
                </c:pt>
                <c:pt idx="4">
                  <c:v>1.1000000000000001</c:v>
                </c:pt>
              </c:numCache>
            </c:numRef>
          </c:val>
          <c:extLst xmlns:c16r2="http://schemas.microsoft.com/office/drawing/2015/06/chart">
            <c:ext xmlns:c16="http://schemas.microsoft.com/office/drawing/2014/chart" uri="{C3380CC4-5D6E-409C-BE32-E72D297353CC}">
              <c16:uniqueId val="{00000003-263C-47F7-ABD1-490E0AD68438}"/>
            </c:ext>
          </c:extLst>
        </c:ser>
        <c:dLbls/>
        <c:shape val="box"/>
        <c:axId val="156721920"/>
        <c:axId val="156723456"/>
        <c:axId val="0"/>
      </c:bar3DChart>
      <c:catAx>
        <c:axId val="156721920"/>
        <c:scaling>
          <c:orientation val="minMax"/>
        </c:scaling>
        <c:axPos val="b"/>
        <c:numFmt formatCode="General" sourceLinked="0"/>
        <c:majorTickMark val="none"/>
        <c:tickLblPos val="nextTo"/>
        <c:crossAx val="156723456"/>
        <c:crosses val="autoZero"/>
        <c:auto val="1"/>
        <c:lblAlgn val="ctr"/>
        <c:lblOffset val="100"/>
      </c:catAx>
      <c:valAx>
        <c:axId val="156723456"/>
        <c:scaling>
          <c:orientation val="minMax"/>
        </c:scaling>
        <c:axPos val="l"/>
        <c:majorGridlines/>
        <c:numFmt formatCode="General" sourceLinked="1"/>
        <c:majorTickMark val="none"/>
        <c:tickLblPos val="nextTo"/>
        <c:txPr>
          <a:bodyPr/>
          <a:lstStyle/>
          <a:p>
            <a:pPr>
              <a:defRPr sz="1600" b="1">
                <a:latin typeface="Times New Roman" pitchFamily="18" charset="0"/>
                <a:cs typeface="Times New Roman" pitchFamily="18" charset="0"/>
              </a:defRPr>
            </a:pPr>
            <a:endParaRPr lang="lt-LT"/>
          </a:p>
        </c:txPr>
        <c:crossAx val="156721920"/>
        <c:crosses val="autoZero"/>
        <c:crossBetween val="between"/>
      </c:valAx>
      <c:dTable>
        <c:showHorzBorder val="1"/>
        <c:showVertBorder val="1"/>
        <c:showOutline val="1"/>
        <c:showKeys val="1"/>
        <c:txPr>
          <a:bodyPr/>
          <a:lstStyle/>
          <a:p>
            <a:pPr rtl="0">
              <a:defRPr sz="1200" b="1">
                <a:latin typeface="Times New Roman" pitchFamily="18" charset="0"/>
                <a:cs typeface="Times New Roman" pitchFamily="18" charset="0"/>
              </a:defRPr>
            </a:pPr>
            <a:endParaRPr lang="lt-LT"/>
          </a:p>
        </c:txPr>
      </c:dTable>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lt-LT"/>
  <c:chart>
    <c:autoTitleDeleted val="1"/>
    <c:view3D>
      <c:rAngAx val="1"/>
    </c:view3D>
    <c:plotArea>
      <c:layout>
        <c:manualLayout>
          <c:layoutTarget val="inner"/>
          <c:xMode val="edge"/>
          <c:yMode val="edge"/>
          <c:x val="0.15957458095589824"/>
          <c:y val="3.2333682143425517E-2"/>
          <c:w val="0.80986982837318899"/>
          <c:h val="0.67179810351402425"/>
        </c:manualLayout>
      </c:layout>
      <c:bar3DChart>
        <c:barDir val="col"/>
        <c:grouping val="clustered"/>
        <c:ser>
          <c:idx val="0"/>
          <c:order val="0"/>
          <c:tx>
            <c:strRef>
              <c:f>Sheet4!$E$21</c:f>
              <c:strCache>
                <c:ptCount val="1"/>
                <c:pt idx="0">
                  <c:v>Bendras</c:v>
                </c:pt>
              </c:strCache>
            </c:strRef>
          </c:tx>
          <c:spPr>
            <a:solidFill>
              <a:srgbClr val="0070C0"/>
            </a:solidFill>
          </c:spPr>
          <c:cat>
            <c:strRef>
              <c:f>Sheet4!$D$22:$D$26</c:f>
              <c:strCache>
                <c:ptCount val="5"/>
                <c:pt idx="0">
                  <c:v>Pagrindinė</c:v>
                </c:pt>
                <c:pt idx="1">
                  <c:v>Parengiamoji</c:v>
                </c:pt>
                <c:pt idx="2">
                  <c:v>Nepažymėta</c:v>
                </c:pt>
                <c:pt idx="3">
                  <c:v>Specialioji</c:v>
                </c:pt>
                <c:pt idx="4">
                  <c:v>Atleistas</c:v>
                </c:pt>
              </c:strCache>
            </c:strRef>
          </c:cat>
          <c:val>
            <c:numRef>
              <c:f>Sheet4!$E$22:$E$26</c:f>
              <c:numCache>
                <c:formatCode>General</c:formatCode>
                <c:ptCount val="5"/>
                <c:pt idx="0">
                  <c:v>90.8</c:v>
                </c:pt>
                <c:pt idx="1">
                  <c:v>7.6</c:v>
                </c:pt>
                <c:pt idx="2">
                  <c:v>1.1000000000000001</c:v>
                </c:pt>
                <c:pt idx="3">
                  <c:v>0.5</c:v>
                </c:pt>
                <c:pt idx="4">
                  <c:v>0</c:v>
                </c:pt>
              </c:numCache>
            </c:numRef>
          </c:val>
          <c:extLst xmlns:c16r2="http://schemas.microsoft.com/office/drawing/2015/06/chart">
            <c:ext xmlns:c16="http://schemas.microsoft.com/office/drawing/2014/chart" uri="{C3380CC4-5D6E-409C-BE32-E72D297353CC}">
              <c16:uniqueId val="{00000000-9AB5-43DE-8B35-0E202C34150F}"/>
            </c:ext>
          </c:extLst>
        </c:ser>
        <c:ser>
          <c:idx val="1"/>
          <c:order val="1"/>
          <c:tx>
            <c:strRef>
              <c:f>Sheet4!$F$21</c:f>
              <c:strCache>
                <c:ptCount val="1"/>
                <c:pt idx="0">
                  <c:v>1-4 klasės</c:v>
                </c:pt>
              </c:strCache>
            </c:strRef>
          </c:tx>
          <c:spPr>
            <a:solidFill>
              <a:srgbClr val="C00000"/>
            </a:solidFill>
          </c:spPr>
          <c:cat>
            <c:strRef>
              <c:f>Sheet4!$D$22:$D$26</c:f>
              <c:strCache>
                <c:ptCount val="5"/>
                <c:pt idx="0">
                  <c:v>Pagrindinė</c:v>
                </c:pt>
                <c:pt idx="1">
                  <c:v>Parengiamoji</c:v>
                </c:pt>
                <c:pt idx="2">
                  <c:v>Nepažymėta</c:v>
                </c:pt>
                <c:pt idx="3">
                  <c:v>Specialioji</c:v>
                </c:pt>
                <c:pt idx="4">
                  <c:v>Atleistas</c:v>
                </c:pt>
              </c:strCache>
            </c:strRef>
          </c:cat>
          <c:val>
            <c:numRef>
              <c:f>Sheet4!$F$22:$F$26</c:f>
              <c:numCache>
                <c:formatCode>General</c:formatCode>
                <c:ptCount val="5"/>
                <c:pt idx="0">
                  <c:v>92.3</c:v>
                </c:pt>
                <c:pt idx="1">
                  <c:v>6.6</c:v>
                </c:pt>
                <c:pt idx="2">
                  <c:v>0</c:v>
                </c:pt>
                <c:pt idx="3">
                  <c:v>1.1000000000000001</c:v>
                </c:pt>
                <c:pt idx="4">
                  <c:v>0</c:v>
                </c:pt>
              </c:numCache>
            </c:numRef>
          </c:val>
          <c:extLst xmlns:c16r2="http://schemas.microsoft.com/office/drawing/2015/06/chart">
            <c:ext xmlns:c16="http://schemas.microsoft.com/office/drawing/2014/chart" uri="{C3380CC4-5D6E-409C-BE32-E72D297353CC}">
              <c16:uniqueId val="{00000001-9AB5-43DE-8B35-0E202C34150F}"/>
            </c:ext>
          </c:extLst>
        </c:ser>
        <c:ser>
          <c:idx val="2"/>
          <c:order val="2"/>
          <c:tx>
            <c:strRef>
              <c:f>Sheet4!$G$21</c:f>
              <c:strCache>
                <c:ptCount val="1"/>
                <c:pt idx="0">
                  <c:v>5-8 klasės</c:v>
                </c:pt>
              </c:strCache>
            </c:strRef>
          </c:tx>
          <c:spPr>
            <a:solidFill>
              <a:srgbClr val="00B050"/>
            </a:solidFill>
          </c:spPr>
          <c:cat>
            <c:strRef>
              <c:f>Sheet4!$D$22:$D$26</c:f>
              <c:strCache>
                <c:ptCount val="5"/>
                <c:pt idx="0">
                  <c:v>Pagrindinė</c:v>
                </c:pt>
                <c:pt idx="1">
                  <c:v>Parengiamoji</c:v>
                </c:pt>
                <c:pt idx="2">
                  <c:v>Nepažymėta</c:v>
                </c:pt>
                <c:pt idx="3">
                  <c:v>Specialioji</c:v>
                </c:pt>
                <c:pt idx="4">
                  <c:v>Atleistas</c:v>
                </c:pt>
              </c:strCache>
            </c:strRef>
          </c:cat>
          <c:val>
            <c:numRef>
              <c:f>Sheet4!$G$22:$G$26</c:f>
              <c:numCache>
                <c:formatCode>General</c:formatCode>
                <c:ptCount val="5"/>
                <c:pt idx="0">
                  <c:v>91.3</c:v>
                </c:pt>
                <c:pt idx="1">
                  <c:v>6.2</c:v>
                </c:pt>
                <c:pt idx="2">
                  <c:v>2.5</c:v>
                </c:pt>
                <c:pt idx="3">
                  <c:v>0</c:v>
                </c:pt>
                <c:pt idx="4">
                  <c:v>0</c:v>
                </c:pt>
              </c:numCache>
            </c:numRef>
          </c:val>
          <c:extLst xmlns:c16r2="http://schemas.microsoft.com/office/drawing/2015/06/chart">
            <c:ext xmlns:c16="http://schemas.microsoft.com/office/drawing/2014/chart" uri="{C3380CC4-5D6E-409C-BE32-E72D297353CC}">
              <c16:uniqueId val="{00000002-9AB5-43DE-8B35-0E202C34150F}"/>
            </c:ext>
          </c:extLst>
        </c:ser>
        <c:ser>
          <c:idx val="3"/>
          <c:order val="3"/>
          <c:tx>
            <c:strRef>
              <c:f>Sheet4!$H$21</c:f>
              <c:strCache>
                <c:ptCount val="1"/>
                <c:pt idx="0">
                  <c:v>9-10 klasės</c:v>
                </c:pt>
              </c:strCache>
            </c:strRef>
          </c:tx>
          <c:spPr>
            <a:solidFill>
              <a:srgbClr val="7030A0"/>
            </a:solidFill>
          </c:spPr>
          <c:cat>
            <c:strRef>
              <c:f>Sheet4!$D$22:$D$26</c:f>
              <c:strCache>
                <c:ptCount val="5"/>
                <c:pt idx="0">
                  <c:v>Pagrindinė</c:v>
                </c:pt>
                <c:pt idx="1">
                  <c:v>Parengiamoji</c:v>
                </c:pt>
                <c:pt idx="2">
                  <c:v>Nepažymėta</c:v>
                </c:pt>
                <c:pt idx="3">
                  <c:v>Specialioji</c:v>
                </c:pt>
                <c:pt idx="4">
                  <c:v>Atleistas</c:v>
                </c:pt>
              </c:strCache>
            </c:strRef>
          </c:cat>
          <c:val>
            <c:numRef>
              <c:f>Sheet4!$H$22:$H$26</c:f>
              <c:numCache>
                <c:formatCode>General</c:formatCode>
                <c:ptCount val="5"/>
                <c:pt idx="0">
                  <c:v>76.900000000000006</c:v>
                </c:pt>
                <c:pt idx="1">
                  <c:v>23.1</c:v>
                </c:pt>
                <c:pt idx="2">
                  <c:v>0</c:v>
                </c:pt>
                <c:pt idx="3">
                  <c:v>0</c:v>
                </c:pt>
                <c:pt idx="4">
                  <c:v>0</c:v>
                </c:pt>
              </c:numCache>
            </c:numRef>
          </c:val>
          <c:extLst xmlns:c16r2="http://schemas.microsoft.com/office/drawing/2015/06/chart">
            <c:ext xmlns:c16="http://schemas.microsoft.com/office/drawing/2014/chart" uri="{C3380CC4-5D6E-409C-BE32-E72D297353CC}">
              <c16:uniqueId val="{00000003-9AB5-43DE-8B35-0E202C34150F}"/>
            </c:ext>
          </c:extLst>
        </c:ser>
        <c:dLbls/>
        <c:shape val="box"/>
        <c:axId val="156833280"/>
        <c:axId val="156834816"/>
        <c:axId val="0"/>
      </c:bar3DChart>
      <c:catAx>
        <c:axId val="156833280"/>
        <c:scaling>
          <c:orientation val="minMax"/>
        </c:scaling>
        <c:axPos val="b"/>
        <c:numFmt formatCode="General" sourceLinked="0"/>
        <c:majorTickMark val="none"/>
        <c:tickLblPos val="nextTo"/>
        <c:crossAx val="156834816"/>
        <c:crosses val="autoZero"/>
        <c:auto val="1"/>
        <c:lblAlgn val="ctr"/>
        <c:lblOffset val="100"/>
      </c:catAx>
      <c:valAx>
        <c:axId val="156834816"/>
        <c:scaling>
          <c:orientation val="minMax"/>
        </c:scaling>
        <c:axPos val="l"/>
        <c:majorGridlines/>
        <c:numFmt formatCode="General" sourceLinked="1"/>
        <c:majorTickMark val="none"/>
        <c:tickLblPos val="nextTo"/>
        <c:txPr>
          <a:bodyPr/>
          <a:lstStyle/>
          <a:p>
            <a:pPr>
              <a:defRPr sz="1400" b="1">
                <a:latin typeface="Times New Roman" pitchFamily="18" charset="0"/>
                <a:cs typeface="Times New Roman" pitchFamily="18" charset="0"/>
              </a:defRPr>
            </a:pPr>
            <a:endParaRPr lang="lt-LT"/>
          </a:p>
        </c:txPr>
        <c:crossAx val="156833280"/>
        <c:crosses val="autoZero"/>
        <c:crossBetween val="between"/>
      </c:valAx>
      <c:dTable>
        <c:showHorzBorder val="1"/>
        <c:showVertBorder val="1"/>
        <c:showOutline val="1"/>
        <c:showKeys val="1"/>
        <c:txPr>
          <a:bodyPr/>
          <a:lstStyle/>
          <a:p>
            <a:pPr rtl="0">
              <a:defRPr sz="1400" b="1">
                <a:latin typeface="Times New Roman" pitchFamily="18" charset="0"/>
                <a:cs typeface="Times New Roman" pitchFamily="18" charset="0"/>
              </a:defRPr>
            </a:pPr>
            <a:endParaRPr lang="lt-LT"/>
          </a:p>
        </c:txPr>
      </c:dTable>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lt-LT"/>
  <c:chart>
    <c:autoTitleDeleted val="1"/>
    <c:view3D>
      <c:rAngAx val="1"/>
    </c:view3D>
    <c:plotArea>
      <c:layout/>
      <c:bar3DChart>
        <c:barDir val="col"/>
        <c:grouping val="clustered"/>
        <c:ser>
          <c:idx val="0"/>
          <c:order val="0"/>
          <c:tx>
            <c:strRef>
              <c:f>Sheet4!$E$40</c:f>
              <c:strCache>
                <c:ptCount val="1"/>
                <c:pt idx="0">
                  <c:v>2012/2013m.m.</c:v>
                </c:pt>
              </c:strCache>
            </c:strRef>
          </c:tx>
          <c:spPr>
            <a:solidFill>
              <a:srgbClr val="9966FF"/>
            </a:solidFill>
          </c:spPr>
          <c:cat>
            <c:strRef>
              <c:f>Sheet4!$D$41:$D$45</c:f>
              <c:strCache>
                <c:ptCount val="5"/>
                <c:pt idx="0">
                  <c:v>Pagrindinė</c:v>
                </c:pt>
                <c:pt idx="1">
                  <c:v>Parengiamoji</c:v>
                </c:pt>
                <c:pt idx="2">
                  <c:v>Nepažymėta</c:v>
                </c:pt>
                <c:pt idx="3">
                  <c:v>Specialioji</c:v>
                </c:pt>
                <c:pt idx="4">
                  <c:v>Atleistas</c:v>
                </c:pt>
              </c:strCache>
            </c:strRef>
          </c:cat>
          <c:val>
            <c:numRef>
              <c:f>Sheet4!$E$41:$E$45</c:f>
              <c:numCache>
                <c:formatCode>General</c:formatCode>
                <c:ptCount val="5"/>
                <c:pt idx="0">
                  <c:v>77.7</c:v>
                </c:pt>
                <c:pt idx="1">
                  <c:v>20.6</c:v>
                </c:pt>
                <c:pt idx="2">
                  <c:v>0.8</c:v>
                </c:pt>
                <c:pt idx="3">
                  <c:v>0.8</c:v>
                </c:pt>
                <c:pt idx="4">
                  <c:v>0</c:v>
                </c:pt>
              </c:numCache>
            </c:numRef>
          </c:val>
          <c:extLst xmlns:c16r2="http://schemas.microsoft.com/office/drawing/2015/06/chart">
            <c:ext xmlns:c16="http://schemas.microsoft.com/office/drawing/2014/chart" uri="{C3380CC4-5D6E-409C-BE32-E72D297353CC}">
              <c16:uniqueId val="{00000000-0928-4630-A74C-CF71679C1008}"/>
            </c:ext>
          </c:extLst>
        </c:ser>
        <c:ser>
          <c:idx val="1"/>
          <c:order val="1"/>
          <c:tx>
            <c:strRef>
              <c:f>Sheet4!$F$40</c:f>
              <c:strCache>
                <c:ptCount val="1"/>
                <c:pt idx="0">
                  <c:v>2013/2014m.m.</c:v>
                </c:pt>
              </c:strCache>
            </c:strRef>
          </c:tx>
          <c:spPr>
            <a:solidFill>
              <a:srgbClr val="99FF33"/>
            </a:solidFill>
          </c:spPr>
          <c:cat>
            <c:strRef>
              <c:f>Sheet4!$D$41:$D$45</c:f>
              <c:strCache>
                <c:ptCount val="5"/>
                <c:pt idx="0">
                  <c:v>Pagrindinė</c:v>
                </c:pt>
                <c:pt idx="1">
                  <c:v>Parengiamoji</c:v>
                </c:pt>
                <c:pt idx="2">
                  <c:v>Nepažymėta</c:v>
                </c:pt>
                <c:pt idx="3">
                  <c:v>Specialioji</c:v>
                </c:pt>
                <c:pt idx="4">
                  <c:v>Atleistas</c:v>
                </c:pt>
              </c:strCache>
            </c:strRef>
          </c:cat>
          <c:val>
            <c:numRef>
              <c:f>Sheet4!$F$41:$F$45</c:f>
              <c:numCache>
                <c:formatCode>General</c:formatCode>
                <c:ptCount val="5"/>
                <c:pt idx="0">
                  <c:v>86.8</c:v>
                </c:pt>
                <c:pt idx="1">
                  <c:v>11.4</c:v>
                </c:pt>
                <c:pt idx="2">
                  <c:v>1.4</c:v>
                </c:pt>
                <c:pt idx="3">
                  <c:v>0.60000000000000009</c:v>
                </c:pt>
                <c:pt idx="4">
                  <c:v>0</c:v>
                </c:pt>
              </c:numCache>
            </c:numRef>
          </c:val>
          <c:extLst xmlns:c16r2="http://schemas.microsoft.com/office/drawing/2015/06/chart">
            <c:ext xmlns:c16="http://schemas.microsoft.com/office/drawing/2014/chart" uri="{C3380CC4-5D6E-409C-BE32-E72D297353CC}">
              <c16:uniqueId val="{00000001-0928-4630-A74C-CF71679C1008}"/>
            </c:ext>
          </c:extLst>
        </c:ser>
        <c:ser>
          <c:idx val="2"/>
          <c:order val="2"/>
          <c:tx>
            <c:strRef>
              <c:f>Sheet4!$G$40</c:f>
              <c:strCache>
                <c:ptCount val="1"/>
                <c:pt idx="0">
                  <c:v>2014/2015m.m.</c:v>
                </c:pt>
              </c:strCache>
            </c:strRef>
          </c:tx>
          <c:spPr>
            <a:solidFill>
              <a:srgbClr val="FF5050"/>
            </a:solidFill>
          </c:spPr>
          <c:cat>
            <c:strRef>
              <c:f>Sheet4!$D$41:$D$45</c:f>
              <c:strCache>
                <c:ptCount val="5"/>
                <c:pt idx="0">
                  <c:v>Pagrindinė</c:v>
                </c:pt>
                <c:pt idx="1">
                  <c:v>Parengiamoji</c:v>
                </c:pt>
                <c:pt idx="2">
                  <c:v>Nepažymėta</c:v>
                </c:pt>
                <c:pt idx="3">
                  <c:v>Specialioji</c:v>
                </c:pt>
                <c:pt idx="4">
                  <c:v>Atleistas</c:v>
                </c:pt>
              </c:strCache>
            </c:strRef>
          </c:cat>
          <c:val>
            <c:numRef>
              <c:f>Sheet4!$G$41:$G$45</c:f>
              <c:numCache>
                <c:formatCode>General</c:formatCode>
                <c:ptCount val="5"/>
                <c:pt idx="0">
                  <c:v>86.6</c:v>
                </c:pt>
                <c:pt idx="1">
                  <c:v>10.6</c:v>
                </c:pt>
                <c:pt idx="2">
                  <c:v>1.9000000000000001</c:v>
                </c:pt>
                <c:pt idx="3">
                  <c:v>0.9</c:v>
                </c:pt>
                <c:pt idx="4">
                  <c:v>0</c:v>
                </c:pt>
              </c:numCache>
            </c:numRef>
          </c:val>
          <c:extLst xmlns:c16r2="http://schemas.microsoft.com/office/drawing/2015/06/chart">
            <c:ext xmlns:c16="http://schemas.microsoft.com/office/drawing/2014/chart" uri="{C3380CC4-5D6E-409C-BE32-E72D297353CC}">
              <c16:uniqueId val="{00000002-0928-4630-A74C-CF71679C1008}"/>
            </c:ext>
          </c:extLst>
        </c:ser>
        <c:ser>
          <c:idx val="3"/>
          <c:order val="3"/>
          <c:tx>
            <c:strRef>
              <c:f>Sheet4!$H$40</c:f>
              <c:strCache>
                <c:ptCount val="1"/>
                <c:pt idx="0">
                  <c:v>2015/2016m.m.</c:v>
                </c:pt>
              </c:strCache>
            </c:strRef>
          </c:tx>
          <c:spPr>
            <a:solidFill>
              <a:srgbClr val="33CCFF"/>
            </a:solidFill>
          </c:spPr>
          <c:cat>
            <c:strRef>
              <c:f>Sheet4!$D$41:$D$45</c:f>
              <c:strCache>
                <c:ptCount val="5"/>
                <c:pt idx="0">
                  <c:v>Pagrindinė</c:v>
                </c:pt>
                <c:pt idx="1">
                  <c:v>Parengiamoji</c:v>
                </c:pt>
                <c:pt idx="2">
                  <c:v>Nepažymėta</c:v>
                </c:pt>
                <c:pt idx="3">
                  <c:v>Specialioji</c:v>
                </c:pt>
                <c:pt idx="4">
                  <c:v>Atleistas</c:v>
                </c:pt>
              </c:strCache>
            </c:strRef>
          </c:cat>
          <c:val>
            <c:numRef>
              <c:f>Sheet4!$H$41:$H$45</c:f>
              <c:numCache>
                <c:formatCode>General</c:formatCode>
                <c:ptCount val="5"/>
                <c:pt idx="0">
                  <c:v>90.8</c:v>
                </c:pt>
                <c:pt idx="1">
                  <c:v>7.6</c:v>
                </c:pt>
                <c:pt idx="2">
                  <c:v>1.1000000000000001</c:v>
                </c:pt>
                <c:pt idx="3">
                  <c:v>0.5</c:v>
                </c:pt>
                <c:pt idx="4">
                  <c:v>0</c:v>
                </c:pt>
              </c:numCache>
            </c:numRef>
          </c:val>
          <c:extLst xmlns:c16r2="http://schemas.microsoft.com/office/drawing/2015/06/chart">
            <c:ext xmlns:c16="http://schemas.microsoft.com/office/drawing/2014/chart" uri="{C3380CC4-5D6E-409C-BE32-E72D297353CC}">
              <c16:uniqueId val="{00000003-0928-4630-A74C-CF71679C1008}"/>
            </c:ext>
          </c:extLst>
        </c:ser>
        <c:dLbls/>
        <c:shape val="box"/>
        <c:axId val="156948736"/>
        <c:axId val="157028352"/>
        <c:axId val="0"/>
      </c:bar3DChart>
      <c:catAx>
        <c:axId val="156948736"/>
        <c:scaling>
          <c:orientation val="minMax"/>
        </c:scaling>
        <c:axPos val="b"/>
        <c:numFmt formatCode="General" sourceLinked="0"/>
        <c:majorTickMark val="none"/>
        <c:tickLblPos val="nextTo"/>
        <c:crossAx val="157028352"/>
        <c:crosses val="autoZero"/>
        <c:auto val="1"/>
        <c:lblAlgn val="ctr"/>
        <c:lblOffset val="100"/>
      </c:catAx>
      <c:valAx>
        <c:axId val="157028352"/>
        <c:scaling>
          <c:orientation val="minMax"/>
        </c:scaling>
        <c:axPos val="l"/>
        <c:majorGridlines/>
        <c:numFmt formatCode="General" sourceLinked="1"/>
        <c:majorTickMark val="none"/>
        <c:tickLblPos val="nextTo"/>
        <c:txPr>
          <a:bodyPr/>
          <a:lstStyle/>
          <a:p>
            <a:pPr>
              <a:defRPr sz="1400" b="1">
                <a:latin typeface="Times New Roman" pitchFamily="18" charset="0"/>
                <a:cs typeface="Times New Roman" pitchFamily="18" charset="0"/>
              </a:defRPr>
            </a:pPr>
            <a:endParaRPr lang="lt-LT"/>
          </a:p>
        </c:txPr>
        <c:crossAx val="156948736"/>
        <c:crosses val="autoZero"/>
        <c:crossBetween val="between"/>
      </c:valAx>
      <c:dTable>
        <c:showHorzBorder val="1"/>
        <c:showVertBorder val="1"/>
        <c:showOutline val="1"/>
        <c:showKeys val="1"/>
        <c:txPr>
          <a:bodyPr/>
          <a:lstStyle/>
          <a:p>
            <a:pPr rtl="0">
              <a:defRPr sz="1200" b="1">
                <a:latin typeface="Times New Roman" pitchFamily="18" charset="0"/>
                <a:cs typeface="Times New Roman" pitchFamily="18" charset="0"/>
              </a:defRPr>
            </a:pPr>
            <a:endParaRPr lang="lt-LT"/>
          </a:p>
        </c:txPr>
      </c:dTable>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lt-LT"/>
  <c:chart>
    <c:autoTitleDeleted val="1"/>
    <c:view3D>
      <c:rAngAx val="1"/>
    </c:view3D>
    <c:plotArea>
      <c:layout>
        <c:manualLayout>
          <c:layoutTarget val="inner"/>
          <c:xMode val="edge"/>
          <c:yMode val="edge"/>
          <c:x val="0.11752905591135038"/>
          <c:y val="3.3951088767914681E-2"/>
          <c:w val="0.88247094408864957"/>
          <c:h val="0.68257597149699412"/>
        </c:manualLayout>
      </c:layout>
      <c:bar3DChart>
        <c:barDir val="col"/>
        <c:grouping val="clustered"/>
        <c:ser>
          <c:idx val="0"/>
          <c:order val="0"/>
          <c:tx>
            <c:strRef>
              <c:f>Sheet5!$E$26</c:f>
              <c:strCache>
                <c:ptCount val="1"/>
                <c:pt idx="0">
                  <c:v>Bendras</c:v>
                </c:pt>
              </c:strCache>
            </c:strRef>
          </c:tx>
          <c:spPr>
            <a:solidFill>
              <a:srgbClr val="0070C0"/>
            </a:solidFill>
          </c:spPr>
          <c:cat>
            <c:strRef>
              <c:f>Sheet5!$D$27:$D$34</c:f>
              <c:strCache>
                <c:ptCount val="8"/>
                <c:pt idx="0">
                  <c:v>Regos sutrikimai</c:v>
                </c:pt>
                <c:pt idx="1">
                  <c:v>Simptomai,požymiai ir pakitimai</c:v>
                </c:pt>
                <c:pt idx="2">
                  <c:v>Kvėpavimo sutrikimai</c:v>
                </c:pt>
                <c:pt idx="3">
                  <c:v>Skeleto-raumenų sistema</c:v>
                </c:pt>
                <c:pt idx="4">
                  <c:v>Kraujotakos sistema</c:v>
                </c:pt>
                <c:pt idx="5">
                  <c:v>Įgimtos formavimosi ydos</c:v>
                </c:pt>
                <c:pt idx="6">
                  <c:v>Endokrininė sistema</c:v>
                </c:pt>
                <c:pt idx="7">
                  <c:v>Psichikos ir elgesio sutrikimai</c:v>
                </c:pt>
              </c:strCache>
            </c:strRef>
          </c:cat>
          <c:val>
            <c:numRef>
              <c:f>Sheet5!$E$27:$E$34</c:f>
              <c:numCache>
                <c:formatCode>General</c:formatCode>
                <c:ptCount val="8"/>
                <c:pt idx="0">
                  <c:v>77.3</c:v>
                </c:pt>
                <c:pt idx="1">
                  <c:v>53.5</c:v>
                </c:pt>
                <c:pt idx="2">
                  <c:v>12.4</c:v>
                </c:pt>
                <c:pt idx="3">
                  <c:v>13.5</c:v>
                </c:pt>
                <c:pt idx="4">
                  <c:v>8.1</c:v>
                </c:pt>
                <c:pt idx="5">
                  <c:v>14.1</c:v>
                </c:pt>
                <c:pt idx="6">
                  <c:v>7</c:v>
                </c:pt>
                <c:pt idx="7">
                  <c:v>10.8</c:v>
                </c:pt>
              </c:numCache>
            </c:numRef>
          </c:val>
          <c:extLst xmlns:c16r2="http://schemas.microsoft.com/office/drawing/2015/06/chart">
            <c:ext xmlns:c16="http://schemas.microsoft.com/office/drawing/2014/chart" uri="{C3380CC4-5D6E-409C-BE32-E72D297353CC}">
              <c16:uniqueId val="{00000000-8E59-4CAB-A235-5E9B8AF523A1}"/>
            </c:ext>
          </c:extLst>
        </c:ser>
        <c:ser>
          <c:idx val="1"/>
          <c:order val="1"/>
          <c:tx>
            <c:strRef>
              <c:f>Sheet5!$F$26</c:f>
              <c:strCache>
                <c:ptCount val="1"/>
                <c:pt idx="0">
                  <c:v>1-4 klasės</c:v>
                </c:pt>
              </c:strCache>
            </c:strRef>
          </c:tx>
          <c:spPr>
            <a:solidFill>
              <a:srgbClr val="C00000"/>
            </a:solidFill>
          </c:spPr>
          <c:cat>
            <c:strRef>
              <c:f>Sheet5!$D$27:$D$34</c:f>
              <c:strCache>
                <c:ptCount val="8"/>
                <c:pt idx="0">
                  <c:v>Regos sutrikimai</c:v>
                </c:pt>
                <c:pt idx="1">
                  <c:v>Simptomai,požymiai ir pakitimai</c:v>
                </c:pt>
                <c:pt idx="2">
                  <c:v>Kvėpavimo sutrikimai</c:v>
                </c:pt>
                <c:pt idx="3">
                  <c:v>Skeleto-raumenų sistema</c:v>
                </c:pt>
                <c:pt idx="4">
                  <c:v>Kraujotakos sistema</c:v>
                </c:pt>
                <c:pt idx="5">
                  <c:v>Įgimtos formavimosi ydos</c:v>
                </c:pt>
                <c:pt idx="6">
                  <c:v>Endokrininė sistema</c:v>
                </c:pt>
                <c:pt idx="7">
                  <c:v>Psichikos ir elgesio sutrikimai</c:v>
                </c:pt>
              </c:strCache>
            </c:strRef>
          </c:cat>
          <c:val>
            <c:numRef>
              <c:f>Sheet5!$F$27:$F$34</c:f>
              <c:numCache>
                <c:formatCode>General</c:formatCode>
                <c:ptCount val="8"/>
                <c:pt idx="0">
                  <c:v>83.5</c:v>
                </c:pt>
                <c:pt idx="1">
                  <c:v>50.5</c:v>
                </c:pt>
                <c:pt idx="2">
                  <c:v>10.9</c:v>
                </c:pt>
                <c:pt idx="3">
                  <c:v>7.7</c:v>
                </c:pt>
                <c:pt idx="4">
                  <c:v>3.3</c:v>
                </c:pt>
                <c:pt idx="5">
                  <c:v>19.8</c:v>
                </c:pt>
                <c:pt idx="6">
                  <c:v>5.5</c:v>
                </c:pt>
                <c:pt idx="7">
                  <c:v>13.2</c:v>
                </c:pt>
              </c:numCache>
            </c:numRef>
          </c:val>
          <c:extLst xmlns:c16r2="http://schemas.microsoft.com/office/drawing/2015/06/chart">
            <c:ext xmlns:c16="http://schemas.microsoft.com/office/drawing/2014/chart" uri="{C3380CC4-5D6E-409C-BE32-E72D297353CC}">
              <c16:uniqueId val="{00000001-8E59-4CAB-A235-5E9B8AF523A1}"/>
            </c:ext>
          </c:extLst>
        </c:ser>
        <c:ser>
          <c:idx val="2"/>
          <c:order val="2"/>
          <c:tx>
            <c:strRef>
              <c:f>Sheet5!$G$26</c:f>
              <c:strCache>
                <c:ptCount val="1"/>
                <c:pt idx="0">
                  <c:v>5-8 klasės</c:v>
                </c:pt>
              </c:strCache>
            </c:strRef>
          </c:tx>
          <c:spPr>
            <a:solidFill>
              <a:srgbClr val="00B050"/>
            </a:solidFill>
          </c:spPr>
          <c:cat>
            <c:strRef>
              <c:f>Sheet5!$D$27:$D$34</c:f>
              <c:strCache>
                <c:ptCount val="8"/>
                <c:pt idx="0">
                  <c:v>Regos sutrikimai</c:v>
                </c:pt>
                <c:pt idx="1">
                  <c:v>Simptomai,požymiai ir pakitimai</c:v>
                </c:pt>
                <c:pt idx="2">
                  <c:v>Kvėpavimo sutrikimai</c:v>
                </c:pt>
                <c:pt idx="3">
                  <c:v>Skeleto-raumenų sistema</c:v>
                </c:pt>
                <c:pt idx="4">
                  <c:v>Kraujotakos sistema</c:v>
                </c:pt>
                <c:pt idx="5">
                  <c:v>Įgimtos formavimosi ydos</c:v>
                </c:pt>
                <c:pt idx="6">
                  <c:v>Endokrininė sistema</c:v>
                </c:pt>
                <c:pt idx="7">
                  <c:v>Psichikos ir elgesio sutrikimai</c:v>
                </c:pt>
              </c:strCache>
            </c:strRef>
          </c:cat>
          <c:val>
            <c:numRef>
              <c:f>Sheet5!$G$27:$G$34</c:f>
              <c:numCache>
                <c:formatCode>General</c:formatCode>
                <c:ptCount val="8"/>
                <c:pt idx="0">
                  <c:v>75.3</c:v>
                </c:pt>
                <c:pt idx="1">
                  <c:v>60.5</c:v>
                </c:pt>
                <c:pt idx="2">
                  <c:v>13.6</c:v>
                </c:pt>
                <c:pt idx="3">
                  <c:v>16</c:v>
                </c:pt>
                <c:pt idx="4">
                  <c:v>9.9</c:v>
                </c:pt>
                <c:pt idx="5">
                  <c:v>7.4</c:v>
                </c:pt>
                <c:pt idx="6">
                  <c:v>8.6</c:v>
                </c:pt>
                <c:pt idx="7">
                  <c:v>2.5</c:v>
                </c:pt>
              </c:numCache>
            </c:numRef>
          </c:val>
          <c:extLst xmlns:c16r2="http://schemas.microsoft.com/office/drawing/2015/06/chart">
            <c:ext xmlns:c16="http://schemas.microsoft.com/office/drawing/2014/chart" uri="{C3380CC4-5D6E-409C-BE32-E72D297353CC}">
              <c16:uniqueId val="{00000002-8E59-4CAB-A235-5E9B8AF523A1}"/>
            </c:ext>
          </c:extLst>
        </c:ser>
        <c:ser>
          <c:idx val="3"/>
          <c:order val="3"/>
          <c:tx>
            <c:strRef>
              <c:f>Sheet5!$H$26</c:f>
              <c:strCache>
                <c:ptCount val="1"/>
                <c:pt idx="0">
                  <c:v>9-10 klasės</c:v>
                </c:pt>
              </c:strCache>
            </c:strRef>
          </c:tx>
          <c:spPr>
            <a:solidFill>
              <a:srgbClr val="7030A0"/>
            </a:solidFill>
          </c:spPr>
          <c:cat>
            <c:strRef>
              <c:f>Sheet5!$D$27:$D$34</c:f>
              <c:strCache>
                <c:ptCount val="8"/>
                <c:pt idx="0">
                  <c:v>Regos sutrikimai</c:v>
                </c:pt>
                <c:pt idx="1">
                  <c:v>Simptomai,požymiai ir pakitimai</c:v>
                </c:pt>
                <c:pt idx="2">
                  <c:v>Kvėpavimo sutrikimai</c:v>
                </c:pt>
                <c:pt idx="3">
                  <c:v>Skeleto-raumenų sistema</c:v>
                </c:pt>
                <c:pt idx="4">
                  <c:v>Kraujotakos sistema</c:v>
                </c:pt>
                <c:pt idx="5">
                  <c:v>Įgimtos formavimosi ydos</c:v>
                </c:pt>
                <c:pt idx="6">
                  <c:v>Endokrininė sistema</c:v>
                </c:pt>
                <c:pt idx="7">
                  <c:v>Psichikos ir elgesio sutrikimai</c:v>
                </c:pt>
              </c:strCache>
            </c:strRef>
          </c:cat>
          <c:val>
            <c:numRef>
              <c:f>Sheet5!$H$27:$H$34</c:f>
              <c:numCache>
                <c:formatCode>General</c:formatCode>
                <c:ptCount val="8"/>
                <c:pt idx="0">
                  <c:v>46.2</c:v>
                </c:pt>
                <c:pt idx="1">
                  <c:v>30.8</c:v>
                </c:pt>
                <c:pt idx="2">
                  <c:v>15.4</c:v>
                </c:pt>
                <c:pt idx="3">
                  <c:v>38.5</c:v>
                </c:pt>
                <c:pt idx="4">
                  <c:v>30.8</c:v>
                </c:pt>
                <c:pt idx="5">
                  <c:v>15.4</c:v>
                </c:pt>
                <c:pt idx="6">
                  <c:v>7.7</c:v>
                </c:pt>
                <c:pt idx="7">
                  <c:v>46.2</c:v>
                </c:pt>
              </c:numCache>
            </c:numRef>
          </c:val>
          <c:extLst xmlns:c16r2="http://schemas.microsoft.com/office/drawing/2015/06/chart">
            <c:ext xmlns:c16="http://schemas.microsoft.com/office/drawing/2014/chart" uri="{C3380CC4-5D6E-409C-BE32-E72D297353CC}">
              <c16:uniqueId val="{00000003-8E59-4CAB-A235-5E9B8AF523A1}"/>
            </c:ext>
          </c:extLst>
        </c:ser>
        <c:dLbls/>
        <c:shape val="box"/>
        <c:axId val="157261824"/>
        <c:axId val="157263360"/>
        <c:axId val="0"/>
      </c:bar3DChart>
      <c:catAx>
        <c:axId val="157261824"/>
        <c:scaling>
          <c:orientation val="minMax"/>
        </c:scaling>
        <c:axPos val="b"/>
        <c:numFmt formatCode="General" sourceLinked="0"/>
        <c:majorTickMark val="none"/>
        <c:tickLblPos val="nextTo"/>
        <c:crossAx val="157263360"/>
        <c:crosses val="autoZero"/>
        <c:auto val="1"/>
        <c:lblAlgn val="ctr"/>
        <c:lblOffset val="100"/>
      </c:catAx>
      <c:valAx>
        <c:axId val="157263360"/>
        <c:scaling>
          <c:orientation val="minMax"/>
        </c:scaling>
        <c:axPos val="l"/>
        <c:majorGridlines/>
        <c:numFmt formatCode="General" sourceLinked="1"/>
        <c:majorTickMark val="none"/>
        <c:tickLblPos val="nextTo"/>
        <c:txPr>
          <a:bodyPr/>
          <a:lstStyle/>
          <a:p>
            <a:pPr>
              <a:defRPr sz="1600" b="1">
                <a:latin typeface="Times New Roman" pitchFamily="18" charset="0"/>
                <a:cs typeface="Times New Roman" pitchFamily="18" charset="0"/>
              </a:defRPr>
            </a:pPr>
            <a:endParaRPr lang="lt-LT"/>
          </a:p>
        </c:txPr>
        <c:crossAx val="157261824"/>
        <c:crosses val="autoZero"/>
        <c:crossBetween val="between"/>
      </c:valAx>
      <c:dTable>
        <c:showHorzBorder val="1"/>
        <c:showVertBorder val="1"/>
        <c:showOutline val="1"/>
        <c:showKeys val="1"/>
        <c:txPr>
          <a:bodyPr/>
          <a:lstStyle/>
          <a:p>
            <a:pPr rtl="0">
              <a:defRPr sz="1200" b="1">
                <a:latin typeface="Times New Roman" pitchFamily="18" charset="0"/>
                <a:cs typeface="Times New Roman" pitchFamily="18" charset="0"/>
              </a:defRPr>
            </a:pPr>
            <a:endParaRPr lang="lt-LT"/>
          </a:p>
        </c:txPr>
      </c:dTable>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17888-61E5-4AC1-AA8B-85C9B526A3F2}" type="datetimeFigureOut">
              <a:rPr lang="lt-LT" smtClean="0"/>
              <a:pPr/>
              <a:t>2016.10.14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920EC21-1071-40AF-8645-62E34F3D2222}"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17888-61E5-4AC1-AA8B-85C9B526A3F2}" type="datetimeFigureOut">
              <a:rPr lang="lt-LT" smtClean="0"/>
              <a:pPr/>
              <a:t>2016.10.14</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0EC21-1071-40AF-8645-62E34F3D2222}"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92896"/>
            <a:ext cx="8568952" cy="1874639"/>
          </a:xfrm>
        </p:spPr>
        <p:txBody>
          <a:bodyPr>
            <a:noAutofit/>
          </a:bodyPr>
          <a:lstStyle/>
          <a:p>
            <a:r>
              <a:rPr lang="en-US" sz="3600" b="1" dirty="0" smtClean="0">
                <a:latin typeface="Times New Roman" pitchFamily="18" charset="0"/>
                <a:cs typeface="Times New Roman" pitchFamily="18" charset="0"/>
              </a:rPr>
              <a:t>201</a:t>
            </a:r>
            <a:r>
              <a:rPr lang="lt-LT" sz="3600" b="1" dirty="0" smtClean="0">
                <a:latin typeface="Times New Roman" pitchFamily="18" charset="0"/>
                <a:cs typeface="Times New Roman" pitchFamily="18" charset="0"/>
              </a:rPr>
              <a:t>5</a:t>
            </a:r>
            <a:r>
              <a:rPr lang="en-US" sz="3600" b="1" dirty="0" smtClean="0">
                <a:latin typeface="Times New Roman" pitchFamily="18" charset="0"/>
                <a:cs typeface="Times New Roman" pitchFamily="18" charset="0"/>
              </a:rPr>
              <a:t>-201</a:t>
            </a:r>
            <a:r>
              <a:rPr lang="lt-LT" sz="3600" b="1" dirty="0" smtClean="0">
                <a:latin typeface="Times New Roman" pitchFamily="18" charset="0"/>
                <a:cs typeface="Times New Roman" pitchFamily="18" charset="0"/>
              </a:rPr>
              <a:t>6 </a:t>
            </a:r>
            <a:r>
              <a:rPr lang="en-US" sz="3600" b="1" dirty="0" err="1" smtClean="0">
                <a:latin typeface="Times New Roman" pitchFamily="18" charset="0"/>
                <a:cs typeface="Times New Roman" pitchFamily="18" charset="0"/>
              </a:rPr>
              <a:t>m.m</a:t>
            </a:r>
            <a:r>
              <a:rPr lang="en-US" sz="3600" b="1" dirty="0" smtClean="0">
                <a:latin typeface="Times New Roman" pitchFamily="18" charset="0"/>
                <a:cs typeface="Times New Roman" pitchFamily="18" charset="0"/>
              </a:rPr>
              <a:t>. </a:t>
            </a:r>
            <a:r>
              <a:rPr lang="lt-LT" sz="3600" b="1" dirty="0" smtClean="0">
                <a:latin typeface="Times New Roman" pitchFamily="18" charset="0"/>
                <a:cs typeface="Times New Roman" pitchFamily="18" charset="0"/>
              </a:rPr>
              <a:t>,,</a:t>
            </a:r>
            <a:r>
              <a:rPr lang="lt-LT" sz="3600" b="1" dirty="0" smtClean="0">
                <a:latin typeface="Times New Roman" pitchFamily="18" charset="0"/>
                <a:cs typeface="Times New Roman" pitchFamily="18" charset="0"/>
              </a:rPr>
              <a:t>Saulėtekio” </a:t>
            </a:r>
            <a:r>
              <a:rPr lang="lt-LT" sz="3600" b="1" dirty="0" smtClean="0">
                <a:latin typeface="Times New Roman" pitchFamily="18" charset="0"/>
                <a:cs typeface="Times New Roman" pitchFamily="18" charset="0"/>
              </a:rPr>
              <a:t>pagrindinės </a:t>
            </a:r>
            <a:r>
              <a:rPr lang="lt-LT" sz="3600" b="1" dirty="0" smtClean="0">
                <a:latin typeface="Times New Roman" pitchFamily="18" charset="0"/>
                <a:cs typeface="Times New Roman" pitchFamily="18" charset="0"/>
              </a:rPr>
              <a:t>mokyklos </a:t>
            </a:r>
            <a:r>
              <a:rPr lang="lt-LT" sz="3600" b="1" dirty="0" smtClean="0">
                <a:latin typeface="Times New Roman" pitchFamily="18" charset="0"/>
                <a:cs typeface="Times New Roman" pitchFamily="18" charset="0"/>
              </a:rPr>
              <a:t>mokinių profilaktinių sveikatos patikrinimų duomenų analizė</a:t>
            </a:r>
            <a:endParaRPr lang="lt-LT" sz="3600" dirty="0"/>
          </a:p>
        </p:txBody>
      </p:sp>
      <p:sp>
        <p:nvSpPr>
          <p:cNvPr id="3" name="Subtitle 2"/>
          <p:cNvSpPr>
            <a:spLocks noGrp="1"/>
          </p:cNvSpPr>
          <p:nvPr>
            <p:ph type="subTitle" idx="1"/>
          </p:nvPr>
        </p:nvSpPr>
        <p:spPr/>
        <p:txBody>
          <a:bodyPr/>
          <a:lstStyle/>
          <a:p>
            <a:endParaRPr lang="lt-LT" dirty="0"/>
          </a:p>
        </p:txBody>
      </p:sp>
      <p:pic>
        <p:nvPicPr>
          <p:cNvPr id="4" name="Picture 10" descr="sukis A"/>
          <p:cNvPicPr>
            <a:picLocks noChangeAspect="1" noChangeArrowheads="1"/>
          </p:cNvPicPr>
          <p:nvPr/>
        </p:nvPicPr>
        <p:blipFill>
          <a:blip r:embed="rId2" cstate="print"/>
          <a:srcRect/>
          <a:stretch>
            <a:fillRect/>
          </a:stretch>
        </p:blipFill>
        <p:spPr bwMode="auto">
          <a:xfrm>
            <a:off x="323528" y="188640"/>
            <a:ext cx="2736304" cy="1796604"/>
          </a:xfrm>
          <a:prstGeom prst="rect">
            <a:avLst/>
          </a:prstGeom>
          <a:noFill/>
          <a:ln w="9525">
            <a:noFill/>
            <a:miter lim="800000"/>
            <a:headEnd/>
            <a:tailEnd/>
          </a:ln>
        </p:spPr>
      </p:pic>
      <p:pic>
        <p:nvPicPr>
          <p:cNvPr id="5" name="Picture 8" descr="Klaipedos miesto visuomenes sveikatos biuro logotipas"/>
          <p:cNvPicPr>
            <a:picLocks noChangeAspect="1" noChangeArrowheads="1"/>
          </p:cNvPicPr>
          <p:nvPr/>
        </p:nvPicPr>
        <p:blipFill>
          <a:blip r:embed="rId3" cstate="print"/>
          <a:srcRect/>
          <a:stretch>
            <a:fillRect/>
          </a:stretch>
        </p:blipFill>
        <p:spPr bwMode="auto">
          <a:xfrm>
            <a:off x="4088836" y="260648"/>
            <a:ext cx="4808532" cy="1296144"/>
          </a:xfrm>
          <a:prstGeom prst="rect">
            <a:avLst/>
          </a:prstGeom>
          <a:noFill/>
          <a:ln w="9525">
            <a:noFill/>
            <a:miter lim="800000"/>
            <a:headEnd/>
            <a:tailEnd/>
          </a:ln>
        </p:spPr>
      </p:pic>
      <p:sp>
        <p:nvSpPr>
          <p:cNvPr id="6" name="Rectangle 5"/>
          <p:cNvSpPr/>
          <p:nvPr/>
        </p:nvSpPr>
        <p:spPr>
          <a:xfrm>
            <a:off x="1691680" y="5589240"/>
            <a:ext cx="7200800" cy="892552"/>
          </a:xfrm>
          <a:prstGeom prst="rect">
            <a:avLst/>
          </a:prstGeom>
        </p:spPr>
        <p:txBody>
          <a:bodyPr wrap="square">
            <a:spAutoFit/>
          </a:bodyPr>
          <a:lstStyle/>
          <a:p>
            <a:pPr algn="r"/>
            <a:r>
              <a:rPr lang="lt-LT" sz="2600" dirty="0" smtClean="0">
                <a:solidFill>
                  <a:schemeClr val="tx1"/>
                </a:solidFill>
                <a:latin typeface="Times New Roman" pitchFamily="18" charset="0"/>
                <a:cs typeface="Times New Roman" pitchFamily="18" charset="0"/>
              </a:rPr>
              <a:t>Parengė ,,</a:t>
            </a:r>
            <a:r>
              <a:rPr lang="lt-LT" sz="2600" dirty="0" smtClean="0">
                <a:solidFill>
                  <a:schemeClr val="tx1"/>
                </a:solidFill>
                <a:latin typeface="Times New Roman" pitchFamily="18" charset="0"/>
                <a:cs typeface="Times New Roman" pitchFamily="18" charset="0"/>
              </a:rPr>
              <a:t>Saulėtekio” </a:t>
            </a:r>
            <a:r>
              <a:rPr lang="lt-LT" sz="2600" dirty="0" smtClean="0">
                <a:solidFill>
                  <a:schemeClr val="tx1"/>
                </a:solidFill>
                <a:latin typeface="Times New Roman" pitchFamily="18" charset="0"/>
                <a:cs typeface="Times New Roman" pitchFamily="18" charset="0"/>
              </a:rPr>
              <a:t>pagrindinės </a:t>
            </a:r>
            <a:r>
              <a:rPr lang="lt-LT" sz="2600" dirty="0" smtClean="0">
                <a:solidFill>
                  <a:schemeClr val="tx1"/>
                </a:solidFill>
                <a:latin typeface="Times New Roman" pitchFamily="18" charset="0"/>
                <a:cs typeface="Times New Roman" pitchFamily="18" charset="0"/>
              </a:rPr>
              <a:t>mokyklos </a:t>
            </a:r>
            <a:r>
              <a:rPr lang="lt-LT" sz="2600" dirty="0" smtClean="0">
                <a:solidFill>
                  <a:schemeClr val="tx1"/>
                </a:solidFill>
                <a:latin typeface="Times New Roman" pitchFamily="18" charset="0"/>
                <a:cs typeface="Times New Roman" pitchFamily="18" charset="0"/>
              </a:rPr>
              <a:t>visuomenės sveikatos specialistė Sandra </a:t>
            </a:r>
            <a:r>
              <a:rPr lang="lt-LT" sz="2600" dirty="0" smtClean="0">
                <a:latin typeface="Times New Roman" pitchFamily="18" charset="0"/>
                <a:cs typeface="Times New Roman" pitchFamily="18" charset="0"/>
              </a:rPr>
              <a:t>Lukien</a:t>
            </a:r>
            <a:r>
              <a:rPr lang="lt-LT" sz="2600" dirty="0" smtClean="0">
                <a:solidFill>
                  <a:schemeClr val="tx1"/>
                </a:solidFill>
                <a:latin typeface="Times New Roman" pitchFamily="18" charset="0"/>
                <a:cs typeface="Times New Roman" pitchFamily="18" charset="0"/>
              </a:rPr>
              <a:t>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84976" cy="1152128"/>
          </a:xfrm>
        </p:spPr>
        <p:txBody>
          <a:bodyPr>
            <a:normAutofit/>
          </a:bodyPr>
          <a:lstStyle/>
          <a:p>
            <a:r>
              <a:rPr lang="lt-LT" sz="2200" b="1" dirty="0" smtClean="0">
                <a:latin typeface="Times New Roman" pitchFamily="18" charset="0"/>
                <a:cs typeface="Times New Roman" pitchFamily="18" charset="0"/>
              </a:rPr>
              <a:t>Mokinių pasiskirstymo bendras pokytis pagal fizinio ugdymo grupės įvertinimą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3</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 m. ( proc. </a:t>
            </a:r>
            <a:r>
              <a:rPr lang="lt-LT" sz="2200" b="1" dirty="0" smtClean="0">
                <a:latin typeface="Times New Roman" pitchFamily="18" charset="0"/>
                <a:cs typeface="Times New Roman" pitchFamily="18" charset="0"/>
              </a:rPr>
              <a:t>n</a:t>
            </a:r>
            <a:r>
              <a:rPr lang="en-US" sz="2200" b="1" dirty="0" smtClean="0">
                <a:latin typeface="Times New Roman" pitchFamily="18" charset="0"/>
                <a:cs typeface="Times New Roman" pitchFamily="18" charset="0"/>
              </a:rPr>
              <a:t>uo pasitikrinu</a:t>
            </a:r>
            <a:r>
              <a:rPr lang="lt-LT" sz="2200" b="1" dirty="0" smtClean="0">
                <a:latin typeface="Times New Roman" pitchFamily="18" charset="0"/>
                <a:cs typeface="Times New Roman" pitchFamily="18" charset="0"/>
              </a:rPr>
              <a:t>siųjų</a:t>
            </a:r>
            <a:r>
              <a:rPr lang="en-US" sz="2200" b="1" dirty="0" smtClean="0">
                <a:latin typeface="Times New Roman" pitchFamily="18" charset="0"/>
                <a:cs typeface="Times New Roman" pitchFamily="18" charset="0"/>
              </a:rPr>
              <a:t> )</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2"/>
          <p:cNvGraphicFramePr>
            <a:graphicFrameLocks noGrp="1"/>
          </p:cNvGraphicFramePr>
          <p:nvPr>
            <p:ph idx="1"/>
            <p:extLst>
              <p:ext uri="{D42A27DB-BD31-4B8C-83A1-F6EECF244321}">
                <p14:modId xmlns:p14="http://schemas.microsoft.com/office/powerpoint/2010/main" xmlns="" val="4024363383"/>
              </p:ext>
            </p:extLst>
          </p:nvPr>
        </p:nvGraphicFramePr>
        <p:xfrm>
          <a:off x="107504" y="1484784"/>
          <a:ext cx="8928992"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2492896"/>
            <a:ext cx="8229600" cy="3633267"/>
          </a:xfrm>
        </p:spPr>
        <p:txBody>
          <a:bodyPr/>
          <a:lstStyle/>
          <a:p>
            <a:pPr algn="ctr">
              <a:buNone/>
            </a:pPr>
            <a:r>
              <a:rPr lang="lt-LT" altLang="lt-LT" sz="3600" b="1" dirty="0" smtClean="0">
                <a:latin typeface="Times New Roman" pitchFamily="18" charset="0"/>
                <a:ea typeface="Segoe UI Symbol" pitchFamily="34" charset="0"/>
                <a:cs typeface="Times New Roman" pitchFamily="18" charset="0"/>
              </a:rPr>
              <a:t>Sveikatos sutrikimai ir ligos</a:t>
            </a:r>
            <a:endParaRPr lang="lt-LT" sz="3600" dirty="0" smtClean="0"/>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728192"/>
          </a:xfrm>
        </p:spPr>
        <p:txBody>
          <a:bodyPr>
            <a:normAutofit/>
          </a:bodyPr>
          <a:lstStyle/>
          <a:p>
            <a:r>
              <a:rPr lang="lt-LT" altLang="lt-LT" sz="2200" b="1" dirty="0" smtClean="0">
                <a:latin typeface="Times New Roman" pitchFamily="18" charset="0"/>
                <a:cs typeface="Times New Roman" pitchFamily="18" charset="0"/>
              </a:rPr>
              <a:t>Mokinių dalis, kuri turi tam tikrų ligų ar sutrikimų pagal klasių grupes 2015/201</a:t>
            </a:r>
            <a:r>
              <a:rPr lang="lt-LT" altLang="lt-LT" sz="2200" b="1" dirty="0">
                <a:latin typeface="Times New Roman" pitchFamily="18" charset="0"/>
                <a:cs typeface="Times New Roman" pitchFamily="18" charset="0"/>
              </a:rPr>
              <a:t>6</a:t>
            </a:r>
            <a:r>
              <a:rPr lang="en-US" altLang="lt-LT" sz="2200" b="1" dirty="0" smtClean="0">
                <a:latin typeface="Times New Roman" pitchFamily="18" charset="0"/>
                <a:cs typeface="Times New Roman" pitchFamily="18" charset="0"/>
              </a:rPr>
              <a:t> </a:t>
            </a:r>
            <a:r>
              <a:rPr lang="lt-LT" altLang="lt-LT" sz="2200" b="1" dirty="0" smtClean="0">
                <a:latin typeface="Times New Roman" pitchFamily="18" charset="0"/>
                <a:cs typeface="Times New Roman" pitchFamily="18" charset="0"/>
              </a:rPr>
              <a:t>m. m. (proc. nuo pasitikrinusiųjų)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793432341"/>
              </p:ext>
            </p:extLst>
          </p:nvPr>
        </p:nvGraphicFramePr>
        <p:xfrm>
          <a:off x="107504" y="1556792"/>
          <a:ext cx="8928992"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2636912"/>
            <a:ext cx="8229600" cy="3489251"/>
          </a:xfrm>
        </p:spPr>
        <p:txBody>
          <a:bodyPr/>
          <a:lstStyle/>
          <a:p>
            <a:pPr algn="ctr">
              <a:buNone/>
            </a:pPr>
            <a:r>
              <a:rPr lang="lt-LT" sz="3600" b="1" dirty="0" smtClean="0">
                <a:latin typeface="Times New Roman" pitchFamily="18" charset="0"/>
                <a:cs typeface="Times New Roman" pitchFamily="18" charset="0"/>
              </a:rPr>
              <a:t>Dominuojantys sveikatos sutrikimai</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2708920"/>
            <a:ext cx="8229600" cy="3417243"/>
          </a:xfrm>
        </p:spPr>
        <p:txBody>
          <a:bodyPr/>
          <a:lstStyle/>
          <a:p>
            <a:pPr algn="ctr">
              <a:buNone/>
            </a:pPr>
            <a:r>
              <a:rPr lang="lt-LT" sz="3600" b="1" dirty="0" smtClean="0">
                <a:latin typeface="Times New Roman" pitchFamily="18" charset="0"/>
                <a:cs typeface="Times New Roman" pitchFamily="18" charset="0"/>
              </a:rPr>
              <a:t>Regos sutrikimai</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80120"/>
          </a:xfrm>
        </p:spPr>
        <p:txBody>
          <a:bodyPr>
            <a:normAutofit/>
          </a:bodyPr>
          <a:lstStyle/>
          <a:p>
            <a:r>
              <a:rPr lang="en-US" sz="2800" b="1" dirty="0" smtClean="0">
                <a:latin typeface="Times New Roman" pitchFamily="18" charset="0"/>
                <a:cs typeface="Times New Roman" pitchFamily="18" charset="0"/>
              </a:rPr>
              <a:t>Regos sutrikim</a:t>
            </a:r>
            <a:r>
              <a:rPr lang="lt-LT" sz="2800" b="1" dirty="0" smtClean="0">
                <a:latin typeface="Times New Roman" pitchFamily="18" charset="0"/>
                <a:cs typeface="Times New Roman" pitchFamily="18" charset="0"/>
              </a:rPr>
              <a:t>ų struktūra 2015/201</a:t>
            </a:r>
            <a:r>
              <a:rPr lang="lt-LT" sz="2800" b="1" dirty="0">
                <a:latin typeface="Times New Roman" pitchFamily="18" charset="0"/>
                <a:cs typeface="Times New Roman" pitchFamily="18" charset="0"/>
              </a:rPr>
              <a:t>6</a:t>
            </a:r>
            <a:r>
              <a:rPr lang="lt-LT" sz="2800" b="1" dirty="0" smtClean="0">
                <a:latin typeface="Times New Roman" pitchFamily="18" charset="0"/>
                <a:cs typeface="Times New Roman" pitchFamily="18" charset="0"/>
              </a:rPr>
              <a:t> m. m. (proc.)</a:t>
            </a:r>
            <a:endParaRPr lang="lt-LT" sz="28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911612632"/>
              </p:ext>
            </p:extLst>
          </p:nvPr>
        </p:nvGraphicFramePr>
        <p:xfrm>
          <a:off x="107504" y="1412776"/>
          <a:ext cx="8928992"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964488" cy="864096"/>
          </a:xfrm>
        </p:spPr>
        <p:txBody>
          <a:bodyPr>
            <a:normAutofit/>
          </a:bodyPr>
          <a:lstStyle/>
          <a:p>
            <a:r>
              <a:rPr lang="lt-LT" sz="2200" b="1" dirty="0" smtClean="0">
                <a:latin typeface="Times New Roman" pitchFamily="18" charset="0"/>
                <a:cs typeface="Times New Roman" pitchFamily="18" charset="0"/>
              </a:rPr>
              <a:t>Regos sutrikimų struktūra pagal klasių grupes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 m. </a:t>
            </a:r>
            <a:r>
              <a:rPr lang="lt-LT" sz="2200" b="1" dirty="0" smtClean="0">
                <a:latin typeface="Times New Roman" pitchFamily="18" charset="0"/>
                <a:cs typeface="Times New Roman" pitchFamily="18" charset="0"/>
              </a:rPr>
              <a:t>( proc.)</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8" name="Chart 1"/>
          <p:cNvGraphicFramePr>
            <a:graphicFrameLocks noGrp="1"/>
          </p:cNvGraphicFramePr>
          <p:nvPr>
            <p:ph idx="1"/>
            <p:extLst>
              <p:ext uri="{D42A27DB-BD31-4B8C-83A1-F6EECF244321}">
                <p14:modId xmlns:p14="http://schemas.microsoft.com/office/powerpoint/2010/main" xmlns="" val="2584846885"/>
              </p:ext>
            </p:extLst>
          </p:nvPr>
        </p:nvGraphicFramePr>
        <p:xfrm>
          <a:off x="107504" y="1196752"/>
          <a:ext cx="4320480"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p:cNvGraphicFramePr>
            <a:graphicFrameLocks/>
          </p:cNvGraphicFramePr>
          <p:nvPr>
            <p:extLst>
              <p:ext uri="{D42A27DB-BD31-4B8C-83A1-F6EECF244321}">
                <p14:modId xmlns:p14="http://schemas.microsoft.com/office/powerpoint/2010/main" xmlns="" val="2070585926"/>
              </p:ext>
            </p:extLst>
          </p:nvPr>
        </p:nvGraphicFramePr>
        <p:xfrm>
          <a:off x="4499992" y="1213842"/>
          <a:ext cx="4467200" cy="3727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3"/>
          <p:cNvGraphicFramePr>
            <a:graphicFrameLocks/>
          </p:cNvGraphicFramePr>
          <p:nvPr>
            <p:extLst>
              <p:ext uri="{D42A27DB-BD31-4B8C-83A1-F6EECF244321}">
                <p14:modId xmlns:p14="http://schemas.microsoft.com/office/powerpoint/2010/main" xmlns="" val="1146634271"/>
              </p:ext>
            </p:extLst>
          </p:nvPr>
        </p:nvGraphicFramePr>
        <p:xfrm>
          <a:off x="971600" y="3827212"/>
          <a:ext cx="4933950" cy="294798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2132856"/>
            <a:ext cx="8229600" cy="3993307"/>
          </a:xfrm>
        </p:spPr>
        <p:txBody>
          <a:bodyPr/>
          <a:lstStyle/>
          <a:p>
            <a:pPr algn="ctr">
              <a:buNone/>
            </a:pPr>
            <a:r>
              <a:rPr lang="lt-LT" sz="3600" b="1" dirty="0" smtClean="0">
                <a:latin typeface="Times New Roman" pitchFamily="18" charset="0"/>
                <a:cs typeface="Times New Roman" pitchFamily="18" charset="0"/>
              </a:rPr>
              <a:t>Simptomai, pakitimai ir nenormalūs klinikiniai bei laboratoriniai radiniai neklasifikuojami kitur</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rmAutofit/>
          </a:bodyPr>
          <a:lstStyle/>
          <a:p>
            <a:r>
              <a:rPr lang="lt-LT" sz="2200" b="1" dirty="0" smtClean="0">
                <a:latin typeface="Times New Roman" pitchFamily="18" charset="0"/>
                <a:cs typeface="Times New Roman" pitchFamily="18" charset="0"/>
              </a:rPr>
              <a:t>Simptomų, pakitimų ir nenormalių klinikinių bei laboratorinių radinių struktūra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a:t>
            </a:r>
            <a:r>
              <a:rPr lang="lt-LT"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m . (proc. </a:t>
            </a:r>
            <a:r>
              <a:rPr lang="lt-LT" sz="2200" b="1" dirty="0" smtClean="0">
                <a:latin typeface="Times New Roman" pitchFamily="18" charset="0"/>
                <a:cs typeface="Times New Roman" pitchFamily="18" charset="0"/>
              </a:rPr>
              <a:t>n</a:t>
            </a:r>
            <a:r>
              <a:rPr lang="en-US" sz="2200" b="1" dirty="0" smtClean="0">
                <a:latin typeface="Times New Roman" pitchFamily="18" charset="0"/>
                <a:cs typeface="Times New Roman" pitchFamily="18" charset="0"/>
              </a:rPr>
              <a:t>uo pasitikrinusi</a:t>
            </a:r>
            <a:r>
              <a:rPr lang="lt-LT" sz="2200" b="1" dirty="0" err="1" smtClean="0">
                <a:latin typeface="Times New Roman" pitchFamily="18" charset="0"/>
                <a:cs typeface="Times New Roman" pitchFamily="18" charset="0"/>
              </a:rPr>
              <a:t>ųjų</a:t>
            </a:r>
            <a:r>
              <a:rPr lang="lt-LT" sz="2200" b="1" dirty="0" smtClean="0">
                <a:latin typeface="Times New Roman" pitchFamily="18" charset="0"/>
                <a:cs typeface="Times New Roman" pitchFamily="18" charset="0"/>
              </a:rPr>
              <a:t>)</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3537187262"/>
              </p:ext>
            </p:extLst>
          </p:nvPr>
        </p:nvGraphicFramePr>
        <p:xfrm>
          <a:off x="107504" y="1556792"/>
          <a:ext cx="8859688"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08112"/>
          </a:xfrm>
        </p:spPr>
        <p:txBody>
          <a:bodyPr>
            <a:normAutofit/>
          </a:bodyPr>
          <a:lstStyle/>
          <a:p>
            <a:r>
              <a:rPr lang="lt-LT" sz="2200" b="1" dirty="0" smtClean="0">
                <a:latin typeface="Times New Roman" pitchFamily="18" charset="0"/>
                <a:cs typeface="Times New Roman" pitchFamily="18" charset="0"/>
              </a:rPr>
              <a:t>Simptomų, pakitimų ir nenormalių klinikinių bei laboratorinių radinių struktūra</a:t>
            </a:r>
            <a:r>
              <a:rPr lang="en-US" sz="2200" b="1" dirty="0" smtClean="0">
                <a:latin typeface="Times New Roman" pitchFamily="18" charset="0"/>
                <a:cs typeface="Times New Roman" pitchFamily="18" charset="0"/>
              </a:rPr>
              <a:t> pa</a:t>
            </a:r>
            <a:r>
              <a:rPr lang="lt-LT" sz="2200" b="1" dirty="0" smtClean="0">
                <a:latin typeface="Times New Roman" pitchFamily="18" charset="0"/>
                <a:cs typeface="Times New Roman" pitchFamily="18" charset="0"/>
              </a:rPr>
              <a:t>gal klasių grupes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 m. (proc.)</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8" name="Chart 2"/>
          <p:cNvGraphicFramePr>
            <a:graphicFrameLocks noGrp="1"/>
          </p:cNvGraphicFramePr>
          <p:nvPr>
            <p:ph idx="1"/>
            <p:extLst>
              <p:ext uri="{D42A27DB-BD31-4B8C-83A1-F6EECF244321}">
                <p14:modId xmlns:p14="http://schemas.microsoft.com/office/powerpoint/2010/main" xmlns="" val="2489127118"/>
              </p:ext>
            </p:extLst>
          </p:nvPr>
        </p:nvGraphicFramePr>
        <p:xfrm>
          <a:off x="457200" y="1600200"/>
          <a:ext cx="4402832" cy="2764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3"/>
          <p:cNvGraphicFramePr>
            <a:graphicFrameLocks/>
          </p:cNvGraphicFramePr>
          <p:nvPr>
            <p:extLst>
              <p:ext uri="{D42A27DB-BD31-4B8C-83A1-F6EECF244321}">
                <p14:modId xmlns:p14="http://schemas.microsoft.com/office/powerpoint/2010/main" xmlns="" val="2366215300"/>
              </p:ext>
            </p:extLst>
          </p:nvPr>
        </p:nvGraphicFramePr>
        <p:xfrm>
          <a:off x="4644008" y="1484784"/>
          <a:ext cx="4392488" cy="4032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4"/>
          <p:cNvGraphicFramePr>
            <a:graphicFrameLocks/>
          </p:cNvGraphicFramePr>
          <p:nvPr>
            <p:extLst>
              <p:ext uri="{D42A27DB-BD31-4B8C-83A1-F6EECF244321}">
                <p14:modId xmlns:p14="http://schemas.microsoft.com/office/powerpoint/2010/main" xmlns="" val="1195656068"/>
              </p:ext>
            </p:extLst>
          </p:nvPr>
        </p:nvGraphicFramePr>
        <p:xfrm>
          <a:off x="90264" y="397301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1916832"/>
            <a:ext cx="8229600" cy="4209331"/>
          </a:xfrm>
        </p:spPr>
        <p:txBody>
          <a:bodyPr/>
          <a:lstStyle/>
          <a:p>
            <a:pPr algn="ctr">
              <a:buNone/>
            </a:pPr>
            <a:r>
              <a:rPr lang="lt-LT" b="1" dirty="0" smtClean="0">
                <a:latin typeface="Times New Roman" pitchFamily="18" charset="0"/>
                <a:cs typeface="Times New Roman" pitchFamily="18" charset="0"/>
              </a:rPr>
              <a:t>Duomenų šaltinis yra</a:t>
            </a:r>
          </a:p>
          <a:p>
            <a:pPr algn="ctr">
              <a:buNone/>
            </a:pPr>
            <a:r>
              <a:rPr lang="lt-LT" b="1" dirty="0" smtClean="0">
                <a:latin typeface="Times New Roman" pitchFamily="18" charset="0"/>
                <a:cs typeface="Times New Roman" pitchFamily="18" charset="0"/>
              </a:rPr>
              <a:t> vaiko sveikatos pažymėjimai</a:t>
            </a:r>
          </a:p>
          <a:p>
            <a:pPr algn="ctr">
              <a:buNone/>
            </a:pPr>
            <a:r>
              <a:rPr lang="lt-LT" b="1" dirty="0" smtClean="0">
                <a:latin typeface="Times New Roman" pitchFamily="18" charset="0"/>
                <a:cs typeface="Times New Roman" pitchFamily="18" charset="0"/>
              </a:rPr>
              <a:t> (Forma 027-1/a)</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2204864"/>
            <a:ext cx="8229600" cy="3921299"/>
          </a:xfrm>
        </p:spPr>
        <p:txBody>
          <a:bodyPr/>
          <a:lstStyle/>
          <a:p>
            <a:pPr algn="ctr">
              <a:buNone/>
            </a:pPr>
            <a:r>
              <a:rPr lang="lt-LT" sz="3600" b="1" dirty="0" smtClean="0">
                <a:latin typeface="Times New Roman" pitchFamily="18" charset="0"/>
                <a:cs typeface="Times New Roman" pitchFamily="18" charset="0"/>
              </a:rPr>
              <a:t>Skeleto - raumenų sistemos sutrikimai</a:t>
            </a:r>
          </a:p>
          <a:p>
            <a:pPr>
              <a:buNone/>
            </a:pPr>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60648"/>
            <a:ext cx="9324528" cy="1440160"/>
          </a:xfrm>
        </p:spPr>
        <p:txBody>
          <a:bodyPr>
            <a:normAutofit/>
          </a:bodyPr>
          <a:lstStyle/>
          <a:p>
            <a:r>
              <a:rPr lang="lt-LT" sz="2200" b="1" dirty="0" smtClean="0">
                <a:latin typeface="Times New Roman" pitchFamily="18" charset="0"/>
                <a:cs typeface="Times New Roman" pitchFamily="18" charset="0"/>
              </a:rPr>
              <a:t>Skeleto-raumenų sistemos sutrikimų struktūra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 m. (proc.)</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946119051"/>
              </p:ext>
            </p:extLst>
          </p:nvPr>
        </p:nvGraphicFramePr>
        <p:xfrm>
          <a:off x="179512" y="1196752"/>
          <a:ext cx="8787680" cy="55446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792088"/>
          </a:xfrm>
        </p:spPr>
        <p:txBody>
          <a:bodyPr>
            <a:normAutofit/>
          </a:bodyPr>
          <a:lstStyle/>
          <a:p>
            <a:r>
              <a:rPr lang="lt-LT" sz="2200" b="1" dirty="0" smtClean="0">
                <a:latin typeface="Times New Roman" pitchFamily="18" charset="0"/>
                <a:cs typeface="Times New Roman" pitchFamily="18" charset="0"/>
              </a:rPr>
              <a:t>Skeleto-raumenų sistemos sutrikimų struktūra pagal klasių grupes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 m. (proc.)</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8" name="Chart 3"/>
          <p:cNvGraphicFramePr>
            <a:graphicFrameLocks noGrp="1"/>
          </p:cNvGraphicFramePr>
          <p:nvPr>
            <p:ph idx="1"/>
            <p:extLst>
              <p:ext uri="{D42A27DB-BD31-4B8C-83A1-F6EECF244321}">
                <p14:modId xmlns:p14="http://schemas.microsoft.com/office/powerpoint/2010/main" xmlns="" val="3126356539"/>
              </p:ext>
            </p:extLst>
          </p:nvPr>
        </p:nvGraphicFramePr>
        <p:xfrm>
          <a:off x="176808" y="1484784"/>
          <a:ext cx="4539208" cy="33843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p:cNvGraphicFramePr>
            <a:graphicFrameLocks/>
          </p:cNvGraphicFramePr>
          <p:nvPr>
            <p:extLst>
              <p:ext uri="{D42A27DB-BD31-4B8C-83A1-F6EECF244321}">
                <p14:modId xmlns:p14="http://schemas.microsoft.com/office/powerpoint/2010/main" xmlns="" val="2948009777"/>
              </p:ext>
            </p:extLst>
          </p:nvPr>
        </p:nvGraphicFramePr>
        <p:xfrm>
          <a:off x="4644008" y="1484784"/>
          <a:ext cx="4323184"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4"/>
          <p:cNvGraphicFramePr>
            <a:graphicFrameLocks/>
          </p:cNvGraphicFramePr>
          <p:nvPr>
            <p:extLst>
              <p:ext uri="{D42A27DB-BD31-4B8C-83A1-F6EECF244321}">
                <p14:modId xmlns:p14="http://schemas.microsoft.com/office/powerpoint/2010/main" xmlns="" val="4117096195"/>
              </p:ext>
            </p:extLst>
          </p:nvPr>
        </p:nvGraphicFramePr>
        <p:xfrm>
          <a:off x="3138908" y="4232325"/>
          <a:ext cx="4477308" cy="253563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2564904"/>
            <a:ext cx="8229600" cy="3561259"/>
          </a:xfrm>
        </p:spPr>
        <p:txBody>
          <a:bodyPr/>
          <a:lstStyle/>
          <a:p>
            <a:pPr algn="ctr">
              <a:buNone/>
            </a:pPr>
            <a:r>
              <a:rPr lang="lt-LT" sz="3600" b="1" dirty="0" smtClean="0">
                <a:latin typeface="Times New Roman" pitchFamily="18" charset="0"/>
                <a:cs typeface="Times New Roman" pitchFamily="18" charset="0"/>
              </a:rPr>
              <a:t>Dantų ir žandikaulių būklė</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224136"/>
          </a:xfrm>
        </p:spPr>
        <p:txBody>
          <a:bodyPr>
            <a:normAutofit/>
          </a:bodyPr>
          <a:lstStyle/>
          <a:p>
            <a:r>
              <a:rPr lang="lt-LT" sz="2200" b="1" dirty="0" smtClean="0">
                <a:latin typeface="Times New Roman" pitchFamily="18" charset="0"/>
                <a:cs typeface="Times New Roman" pitchFamily="18" charset="0"/>
              </a:rPr>
              <a:t>Dantų ir žandikaulių būklės profilaktiškai pasitikrinusiųjų ir nepasitikrinusių mokinių dalis (procentais)</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3374227870"/>
              </p:ext>
            </p:extLst>
          </p:nvPr>
        </p:nvGraphicFramePr>
        <p:xfrm>
          <a:off x="107504" y="1556792"/>
          <a:ext cx="9001000"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rmAutofit/>
          </a:bodyPr>
          <a:lstStyle/>
          <a:p>
            <a:r>
              <a:rPr lang="lt-LT" sz="2200" b="1" dirty="0" smtClean="0">
                <a:latin typeface="Times New Roman" pitchFamily="18" charset="0"/>
                <a:cs typeface="Times New Roman" pitchFamily="18" charset="0"/>
              </a:rPr>
              <a:t>Pasitikrinusiųjų ir nepasitikrinusiųjų </a:t>
            </a:r>
            <a:r>
              <a:rPr lang="en-US" sz="2200" b="1" dirty="0" smtClean="0">
                <a:latin typeface="Times New Roman" pitchFamily="18" charset="0"/>
                <a:cs typeface="Times New Roman" pitchFamily="18" charset="0"/>
              </a:rPr>
              <a:t>dant</a:t>
            </a:r>
            <a:r>
              <a:rPr lang="lt-LT" sz="2200" b="1" dirty="0" smtClean="0">
                <a:latin typeface="Times New Roman" pitchFamily="18" charset="0"/>
                <a:cs typeface="Times New Roman" pitchFamily="18" charset="0"/>
              </a:rPr>
              <a:t>ų ir žandikaulių buklę  mokinių dalies pokytis </a:t>
            </a:r>
            <a:r>
              <a:rPr lang="en-US" sz="2200" b="1" dirty="0" smtClean="0">
                <a:latin typeface="Times New Roman" pitchFamily="18" charset="0"/>
                <a:cs typeface="Times New Roman" pitchFamily="18" charset="0"/>
              </a:rPr>
              <a:t>2013/2014- 2014/2015 m.</a:t>
            </a:r>
            <a:r>
              <a:rPr lang="lt-LT"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m. </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2"/>
          <p:cNvGraphicFramePr>
            <a:graphicFrameLocks noGrp="1"/>
          </p:cNvGraphicFramePr>
          <p:nvPr>
            <p:ph idx="1"/>
            <p:extLst>
              <p:ext uri="{D42A27DB-BD31-4B8C-83A1-F6EECF244321}">
                <p14:modId xmlns:p14="http://schemas.microsoft.com/office/powerpoint/2010/main" xmlns="" val="3140522921"/>
              </p:ext>
            </p:extLst>
          </p:nvPr>
        </p:nvGraphicFramePr>
        <p:xfrm>
          <a:off x="107504" y="1484784"/>
          <a:ext cx="8859688"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620688"/>
            <a:ext cx="8821488" cy="1296144"/>
          </a:xfrm>
        </p:spPr>
        <p:txBody>
          <a:bodyPr>
            <a:normAutofit/>
          </a:bodyPr>
          <a:lstStyle/>
          <a:p>
            <a:r>
              <a:rPr lang="en-US" sz="2200" b="1" dirty="0" err="1" smtClean="0">
                <a:latin typeface="Times New Roman" pitchFamily="18" charset="0"/>
                <a:cs typeface="Times New Roman" pitchFamily="18" charset="0"/>
              </a:rPr>
              <a:t>Mokin</a:t>
            </a:r>
            <a:r>
              <a:rPr lang="lt-LT" sz="2200" b="1" dirty="0" err="1" smtClean="0">
                <a:latin typeface="Times New Roman" pitchFamily="18" charset="0"/>
                <a:cs typeface="Times New Roman" pitchFamily="18" charset="0"/>
              </a:rPr>
              <a:t>ių</a:t>
            </a:r>
            <a:r>
              <a:rPr lang="lt-LT" sz="2200" b="1" dirty="0" smtClean="0">
                <a:latin typeface="Times New Roman" pitchFamily="18" charset="0"/>
                <a:cs typeface="Times New Roman" pitchFamily="18" charset="0"/>
              </a:rPr>
              <a:t> dalis kuri turi karieso pažeistų dantų pagal klasių grupes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 m.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proc. </a:t>
            </a:r>
            <a:r>
              <a:rPr lang="en-US" sz="2200" b="1" dirty="0" err="1" smtClean="0">
                <a:latin typeface="Times New Roman" pitchFamily="18" charset="0"/>
                <a:cs typeface="Times New Roman" pitchFamily="18" charset="0"/>
              </a:rPr>
              <a:t>nuo</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pasitikrinusi</a:t>
            </a:r>
            <a:r>
              <a:rPr lang="lt-LT" sz="2200" b="1" dirty="0" err="1" smtClean="0">
                <a:latin typeface="Times New Roman" pitchFamily="18" charset="0"/>
                <a:cs typeface="Times New Roman" pitchFamily="18" charset="0"/>
              </a:rPr>
              <a:t>ųjų</a:t>
            </a:r>
            <a:r>
              <a:rPr lang="lt-LT" sz="2200" b="1" dirty="0" smtClean="0">
                <a:latin typeface="Times New Roman" pitchFamily="18" charset="0"/>
                <a:cs typeface="Times New Roman" pitchFamily="18" charset="0"/>
              </a:rPr>
              <a:t>)</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3"/>
          <p:cNvGraphicFramePr>
            <a:graphicFrameLocks noGrp="1"/>
          </p:cNvGraphicFramePr>
          <p:nvPr>
            <p:ph idx="1"/>
            <p:extLst>
              <p:ext uri="{D42A27DB-BD31-4B8C-83A1-F6EECF244321}">
                <p14:modId xmlns:p14="http://schemas.microsoft.com/office/powerpoint/2010/main" xmlns="" val="394646006"/>
              </p:ext>
            </p:extLst>
          </p:nvPr>
        </p:nvGraphicFramePr>
        <p:xfrm>
          <a:off x="251520" y="1772816"/>
          <a:ext cx="8716688"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512168"/>
          </a:xfrm>
        </p:spPr>
        <p:txBody>
          <a:bodyPr>
            <a:noAutofit/>
          </a:bodyPr>
          <a:lstStyle/>
          <a:p>
            <a:r>
              <a:rPr lang="lt-LT" altLang="lt-LT" sz="3600" b="1" dirty="0" smtClean="0">
                <a:latin typeface="Times New Roman" pitchFamily="18" charset="0"/>
                <a:cs typeface="Times New Roman" pitchFamily="18" charset="0"/>
              </a:rPr>
              <a:t>Mokinių profilaktinių sveikatos duomenų rezultatų svarba</a:t>
            </a:r>
            <a:endParaRPr lang="lt-LT" sz="3600" dirty="0"/>
          </a:p>
        </p:txBody>
      </p:sp>
      <p:sp>
        <p:nvSpPr>
          <p:cNvPr id="3" name="Content Placeholder 2"/>
          <p:cNvSpPr>
            <a:spLocks noGrp="1"/>
          </p:cNvSpPr>
          <p:nvPr>
            <p:ph idx="1"/>
          </p:nvPr>
        </p:nvSpPr>
        <p:spPr>
          <a:xfrm>
            <a:off x="457200" y="2132856"/>
            <a:ext cx="8229600" cy="4536504"/>
          </a:xfrm>
        </p:spPr>
        <p:txBody>
          <a:bodyPr/>
          <a:lstStyle/>
          <a:p>
            <a:pPr algn="just"/>
            <a:r>
              <a:rPr lang="lt-LT" b="1" dirty="0" smtClean="0">
                <a:latin typeface="Times New Roman" pitchFamily="18" charset="0"/>
                <a:cs typeface="Times New Roman" pitchFamily="18" charset="0"/>
              </a:rPr>
              <a:t>Profilaktinis sveikatos patikrinimas yra reikalingas norint užtikrinti vaiko saugumą ir gerą savijautą mokykloje. </a:t>
            </a:r>
            <a:r>
              <a:rPr lang="lt-LT" dirty="0" smtClean="0">
                <a:latin typeface="Times New Roman" pitchFamily="18" charset="0"/>
                <a:cs typeface="Times New Roman" pitchFamily="18" charset="0"/>
              </a:rPr>
              <a:t>Profilaktinis vaikų sveikatos patikrinimas svarbus, nes jo metu išaiškinama dauguma lėtinių ligų. Reguliarūs patikrinimai padeda pastebėti pirmuosius sutrikimus.</a:t>
            </a:r>
          </a:p>
          <a:p>
            <a:pPr algn="just"/>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normAutofit/>
          </a:bodyPr>
          <a:lstStyle/>
          <a:p>
            <a:r>
              <a:rPr lang="lt-LT" sz="3600" b="1" dirty="0" smtClean="0">
                <a:latin typeface="Times New Roman" pitchFamily="18" charset="0"/>
                <a:cs typeface="Times New Roman" pitchFamily="18" charset="0"/>
              </a:rPr>
              <a:t>APIBENDRINIMAS</a:t>
            </a:r>
            <a:endParaRPr lang="lt-LT" sz="3600"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lt-LT"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Saul</a:t>
            </a:r>
            <a:r>
              <a:rPr lang="lt-LT" b="1" dirty="0" err="1" smtClean="0">
                <a:latin typeface="Times New Roman" pitchFamily="18" charset="0"/>
                <a:cs typeface="Times New Roman" pitchFamily="18" charset="0"/>
              </a:rPr>
              <a:t>ėtekio</a:t>
            </a:r>
            <a:r>
              <a:rPr lang="lt-LT" b="1"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pagrindinėje </a:t>
            </a:r>
            <a:r>
              <a:rPr lang="lt-LT" b="1" dirty="0" smtClean="0">
                <a:latin typeface="Times New Roman" pitchFamily="18" charset="0"/>
                <a:cs typeface="Times New Roman" pitchFamily="18" charset="0"/>
              </a:rPr>
              <a:t>mokykloje sveikatą </a:t>
            </a:r>
            <a:r>
              <a:rPr lang="lt-LT" b="1" dirty="0" smtClean="0">
                <a:latin typeface="Times New Roman" pitchFamily="18" charset="0"/>
                <a:cs typeface="Times New Roman" pitchFamily="18" charset="0"/>
              </a:rPr>
              <a:t>pasitikrino</a:t>
            </a:r>
            <a:r>
              <a:rPr lang="en-US" b="1" dirty="0" smtClean="0">
                <a:latin typeface="Times New Roman" pitchFamily="18" charset="0"/>
                <a:cs typeface="Times New Roman" pitchFamily="18" charset="0"/>
              </a:rPr>
              <a:t> </a:t>
            </a:r>
            <a:r>
              <a:rPr lang="lt-LT" b="1" dirty="0" smtClean="0">
                <a:solidFill>
                  <a:srgbClr val="FF0000"/>
                </a:solidFill>
                <a:latin typeface="Times New Roman" pitchFamily="18" charset="0"/>
                <a:cs typeface="Times New Roman" pitchFamily="18" charset="0"/>
              </a:rPr>
              <a:t>93,4</a:t>
            </a:r>
            <a:r>
              <a:rPr lang="en-US" b="1"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procentai mokinių.</a:t>
            </a:r>
          </a:p>
          <a:p>
            <a:pPr>
              <a:buFont typeface="Wingdings" pitchFamily="2" charset="2"/>
              <a:buChar char="Ø"/>
            </a:pPr>
            <a:r>
              <a:rPr lang="en-US" b="1" dirty="0" err="1" smtClean="0">
                <a:latin typeface="Times New Roman" pitchFamily="18" charset="0"/>
                <a:cs typeface="Times New Roman" pitchFamily="18" charset="0"/>
              </a:rPr>
              <a:t>Visi</a:t>
            </a:r>
            <a:r>
              <a:rPr lang="lt-LT" b="1" dirty="0" smtClean="0">
                <a:latin typeface="Times New Roman" pitchFamily="18" charset="0"/>
                <a:cs typeface="Times New Roman" pitchFamily="18" charset="0"/>
              </a:rPr>
              <a:t>š</a:t>
            </a:r>
            <a:r>
              <a:rPr lang="en-US" b="1" dirty="0" err="1" smtClean="0">
                <a:latin typeface="Times New Roman" pitchFamily="18" charset="0"/>
                <a:cs typeface="Times New Roman" pitchFamily="18" charset="0"/>
              </a:rPr>
              <a:t>kai</a:t>
            </a:r>
            <a:r>
              <a:rPr lang="en-US" b="1"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sveikų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mokini</a:t>
            </a:r>
            <a:r>
              <a:rPr lang="lt-LT" b="1" dirty="0" smtClean="0">
                <a:latin typeface="Times New Roman" pitchFamily="18" charset="0"/>
                <a:cs typeface="Times New Roman" pitchFamily="18" charset="0"/>
              </a:rPr>
              <a:t>ų yra </a:t>
            </a:r>
            <a:r>
              <a:rPr lang="lt-LT" b="1" dirty="0" smtClean="0">
                <a:solidFill>
                  <a:srgbClr val="FF0000"/>
                </a:solidFill>
                <a:latin typeface="Times New Roman" pitchFamily="18" charset="0"/>
                <a:cs typeface="Times New Roman" pitchFamily="18" charset="0"/>
              </a:rPr>
              <a:t>9,2</a:t>
            </a:r>
            <a:r>
              <a:rPr lang="lt-LT"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procentai. Tai </a:t>
            </a:r>
            <a:r>
              <a:rPr lang="en-US" b="1" dirty="0" err="1" smtClean="0">
                <a:latin typeface="Times New Roman" pitchFamily="18" charset="0"/>
                <a:cs typeface="Times New Roman" pitchFamily="18" charset="0"/>
              </a:rPr>
              <a:t>vis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dar</a:t>
            </a:r>
            <a:r>
              <a:rPr lang="en-US" b="1" dirty="0" smtClean="0">
                <a:latin typeface="Times New Roman" pitchFamily="18" charset="0"/>
                <a:cs typeface="Times New Roman" pitchFamily="18" charset="0"/>
              </a:rPr>
              <a:t> ma</a:t>
            </a:r>
            <a:r>
              <a:rPr lang="lt-LT" b="1" dirty="0" err="1" smtClean="0">
                <a:latin typeface="Times New Roman" pitchFamily="18" charset="0"/>
                <a:cs typeface="Times New Roman" pitchFamily="18" charset="0"/>
              </a:rPr>
              <a:t>žas</a:t>
            </a:r>
            <a:r>
              <a:rPr lang="lt-LT" b="1" dirty="0" smtClean="0">
                <a:latin typeface="Times New Roman" pitchFamily="18" charset="0"/>
                <a:cs typeface="Times New Roman" pitchFamily="18" charset="0"/>
              </a:rPr>
              <a:t> rodiklis.</a:t>
            </a:r>
            <a:endParaRPr lang="en-US" b="1" dirty="0" smtClean="0">
              <a:latin typeface="Times New Roman" pitchFamily="18" charset="0"/>
              <a:cs typeface="Times New Roman" pitchFamily="18" charset="0"/>
            </a:endParaRPr>
          </a:p>
          <a:p>
            <a:pPr>
              <a:buFont typeface="Wingdings" pitchFamily="2" charset="2"/>
              <a:buChar char="Ø"/>
            </a:pPr>
            <a:r>
              <a:rPr lang="lt-LT" b="1" dirty="0" smtClean="0">
                <a:latin typeface="Times New Roman" pitchFamily="18" charset="0"/>
                <a:cs typeface="Times New Roman" pitchFamily="18" charset="0"/>
              </a:rPr>
              <a:t>Tarp pasitikrinusių sveikatą labiausiai paplitusios ligos ir sutrikimai yra šie: </a:t>
            </a:r>
            <a:r>
              <a:rPr lang="lt-LT" b="1" dirty="0" smtClean="0">
                <a:solidFill>
                  <a:srgbClr val="FF0000"/>
                </a:solidFill>
                <a:latin typeface="Times New Roman" pitchFamily="18" charset="0"/>
                <a:cs typeface="Times New Roman" pitchFamily="18" charset="0"/>
              </a:rPr>
              <a:t>regos,</a:t>
            </a:r>
            <a:r>
              <a:rPr lang="en-US" b="1" dirty="0" smtClean="0">
                <a:solidFill>
                  <a:srgbClr val="FF0000"/>
                </a:solidFill>
                <a:latin typeface="Times New Roman" pitchFamily="18" charset="0"/>
                <a:cs typeface="Times New Roman" pitchFamily="18" charset="0"/>
              </a:rPr>
              <a:t> </a:t>
            </a:r>
            <a:r>
              <a:rPr lang="lt-LT" b="1" dirty="0" smtClean="0">
                <a:solidFill>
                  <a:srgbClr val="FF0000"/>
                </a:solidFill>
                <a:latin typeface="Times New Roman" pitchFamily="18" charset="0"/>
                <a:cs typeface="Times New Roman" pitchFamily="18" charset="0"/>
              </a:rPr>
              <a:t>skeleto-raumenų, </a:t>
            </a:r>
            <a:r>
              <a:rPr lang="en-US" b="1" dirty="0" err="1" smtClean="0">
                <a:solidFill>
                  <a:srgbClr val="FF0000"/>
                </a:solidFill>
                <a:latin typeface="Times New Roman" pitchFamily="18" charset="0"/>
                <a:cs typeface="Times New Roman" pitchFamily="18" charset="0"/>
              </a:rPr>
              <a:t>kv</a:t>
            </a:r>
            <a:r>
              <a:rPr lang="lt-LT" b="1" dirty="0" err="1" smtClean="0">
                <a:solidFill>
                  <a:srgbClr val="FF0000"/>
                </a:solidFill>
                <a:latin typeface="Times New Roman" pitchFamily="18" charset="0"/>
                <a:cs typeface="Times New Roman" pitchFamily="18" charset="0"/>
              </a:rPr>
              <a:t>ėpavimo</a:t>
            </a:r>
            <a:r>
              <a:rPr lang="lt-LT" b="1" dirty="0" smtClean="0">
                <a:solidFill>
                  <a:srgbClr val="FF0000"/>
                </a:solidFill>
                <a:latin typeface="Times New Roman" pitchFamily="18" charset="0"/>
                <a:cs typeface="Times New Roman" pitchFamily="18" charset="0"/>
              </a:rPr>
              <a:t> sistemos, simptomai, pakitimai ir nenormalūs klinikiniai bei laboratoriniai </a:t>
            </a:r>
            <a:r>
              <a:rPr lang="lt-LT" b="1" dirty="0" smtClean="0">
                <a:solidFill>
                  <a:srgbClr val="FF0000"/>
                </a:solidFill>
                <a:latin typeface="Times New Roman" pitchFamily="18" charset="0"/>
                <a:cs typeface="Times New Roman" pitchFamily="18" charset="0"/>
              </a:rPr>
              <a:t>radiniai.</a:t>
            </a:r>
            <a:endParaRPr lang="lt-LT" b="1" dirty="0" smtClean="0">
              <a:solidFill>
                <a:srgbClr val="FF0000"/>
              </a:solidFill>
              <a:latin typeface="Times New Roman" pitchFamily="18" charset="0"/>
              <a:cs typeface="Times New Roman" pitchFamily="18" charset="0"/>
            </a:endParaRP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440160"/>
          </a:xfrm>
        </p:spPr>
        <p:txBody>
          <a:bodyPr>
            <a:normAutofit/>
          </a:bodyPr>
          <a:lstStyle/>
          <a:p>
            <a:r>
              <a:rPr lang="lt-LT" sz="3600" b="1" dirty="0" smtClean="0">
                <a:latin typeface="Times New Roman" pitchFamily="18" charset="0"/>
                <a:cs typeface="Times New Roman" pitchFamily="18" charset="0"/>
              </a:rPr>
              <a:t>REKOMENDACIJOS</a:t>
            </a:r>
            <a:r>
              <a:rPr lang="en-US" sz="3600" b="1" dirty="0" smtClean="0">
                <a:latin typeface="Times New Roman" pitchFamily="18" charset="0"/>
                <a:cs typeface="Times New Roman" pitchFamily="18" charset="0"/>
              </a:rPr>
              <a:t> (1)</a:t>
            </a:r>
            <a:endParaRPr lang="lt-LT" sz="3600" dirty="0"/>
          </a:p>
        </p:txBody>
      </p:sp>
      <p:sp>
        <p:nvSpPr>
          <p:cNvPr id="3" name="Content Placeholder 2"/>
          <p:cNvSpPr>
            <a:spLocks noGrp="1"/>
          </p:cNvSpPr>
          <p:nvPr>
            <p:ph idx="1"/>
          </p:nvPr>
        </p:nvSpPr>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lt-LT" dirty="0" smtClean="0">
                <a:latin typeface="Times New Roman" pitchFamily="18" charset="0"/>
                <a:cs typeface="Times New Roman" pitchFamily="18" charset="0"/>
              </a:rPr>
              <a:t>Pagrindinės veiklos kryptys rūpinantis vaikų sveikata yra laikysenos sutrikimų ir regos sutrikimų prevencija nepamirštant bendrų sveikatos gyvensenos principų – sveikos mitybos, fizinio aktyvumo, dienos rėžimo, asmens higienos.</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640960" cy="1008112"/>
          </a:xfrm>
        </p:spPr>
        <p:txBody>
          <a:bodyPr>
            <a:normAutofit/>
          </a:bodyPr>
          <a:lstStyle/>
          <a:p>
            <a:r>
              <a:rPr lang="lt-LT" altLang="lt-LT" sz="2200" b="1" dirty="0" smtClean="0">
                <a:latin typeface="Times New Roman" pitchFamily="18" charset="0"/>
                <a:cs typeface="Times New Roman" pitchFamily="18" charset="0"/>
              </a:rPr>
              <a:t>Pasitikrinusiųjų ir nepasitikrinusiųjų sveikatą mokinių dalis 2015/201</a:t>
            </a:r>
            <a:r>
              <a:rPr lang="lt-LT" altLang="lt-LT" sz="2200" b="1" dirty="0">
                <a:latin typeface="Times New Roman" pitchFamily="18" charset="0"/>
                <a:cs typeface="Times New Roman" pitchFamily="18" charset="0"/>
              </a:rPr>
              <a:t>6</a:t>
            </a:r>
            <a:r>
              <a:rPr lang="en-US" altLang="lt-LT" sz="2200" b="1" dirty="0" smtClean="0">
                <a:latin typeface="Times New Roman" pitchFamily="18" charset="0"/>
                <a:cs typeface="Times New Roman" pitchFamily="18" charset="0"/>
              </a:rPr>
              <a:t> </a:t>
            </a:r>
            <a:r>
              <a:rPr lang="lt-LT" altLang="lt-LT" sz="2200" b="1" dirty="0" smtClean="0">
                <a:latin typeface="Times New Roman" pitchFamily="18" charset="0"/>
                <a:cs typeface="Times New Roman" pitchFamily="18" charset="0"/>
              </a:rPr>
              <a:t>m. m. (proc. nuo visų mokinių)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2574664117"/>
              </p:ext>
            </p:extLst>
          </p:nvPr>
        </p:nvGraphicFramePr>
        <p:xfrm>
          <a:off x="107504" y="1484784"/>
          <a:ext cx="8928992"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08112"/>
          </a:xfrm>
        </p:spPr>
        <p:txBody>
          <a:bodyPr>
            <a:normAutofit/>
          </a:bodyPr>
          <a:lstStyle/>
          <a:p>
            <a:r>
              <a:rPr lang="lt-LT" sz="3600" b="1" dirty="0" smtClean="0">
                <a:latin typeface="Times New Roman" pitchFamily="18" charset="0"/>
                <a:cs typeface="Times New Roman" pitchFamily="18" charset="0"/>
              </a:rPr>
              <a:t>REKOMENDACIJOS</a:t>
            </a:r>
            <a:r>
              <a:rPr lang="en-US" sz="3600" b="1" dirty="0" smtClean="0">
                <a:latin typeface="Times New Roman" pitchFamily="18" charset="0"/>
                <a:cs typeface="Times New Roman" pitchFamily="18" charset="0"/>
              </a:rPr>
              <a:t> (2)</a:t>
            </a:r>
            <a:endParaRPr lang="lt-LT" sz="3600" dirty="0"/>
          </a:p>
        </p:txBody>
      </p:sp>
      <p:sp>
        <p:nvSpPr>
          <p:cNvPr id="3" name="Content Placeholder 2"/>
          <p:cNvSpPr>
            <a:spLocks noGrp="1"/>
          </p:cNvSpPr>
          <p:nvPr>
            <p:ph idx="1"/>
          </p:nvPr>
        </p:nvSpPr>
        <p:spPr>
          <a:xfrm>
            <a:off x="457200" y="1600200"/>
            <a:ext cx="8229600" cy="4637112"/>
          </a:xfrm>
        </p:spPr>
        <p:txBody>
          <a:bodyPr>
            <a:normAutofit lnSpcReduction="10000"/>
          </a:bodyPr>
          <a:lstStyle/>
          <a:p>
            <a:pPr algn="just">
              <a:buFont typeface="Wingdings" pitchFamily="2" charset="2"/>
              <a:buChar char="Ø"/>
            </a:pPr>
            <a:r>
              <a:rPr lang="lt-LT" dirty="0" smtClean="0">
                <a:latin typeface="Times New Roman" pitchFamily="18" charset="0"/>
                <a:cs typeface="Times New Roman" pitchFamily="18" charset="0"/>
              </a:rPr>
              <a:t>Kadangi vaikai – mūsų visų rūpestis, tiek </a:t>
            </a:r>
            <a:r>
              <a:rPr lang="lt-LT" b="1" dirty="0" smtClean="0">
                <a:latin typeface="Times New Roman" pitchFamily="18" charset="0"/>
                <a:cs typeface="Times New Roman" pitchFamily="18" charset="0"/>
              </a:rPr>
              <a:t>tėveliams,</a:t>
            </a:r>
            <a:r>
              <a:rPr lang="lt-LT"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tiek </a:t>
            </a:r>
            <a:r>
              <a:rPr lang="lt-LT" b="1" dirty="0" smtClean="0">
                <a:latin typeface="Times New Roman" pitchFamily="18" charset="0"/>
                <a:cs typeface="Times New Roman" pitchFamily="18" charset="0"/>
              </a:rPr>
              <a:t>mokytojams</a:t>
            </a:r>
            <a:r>
              <a:rPr lang="lt-LT"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rekomenduočiau dar kartą atkreipti dėmesį į šias mokinių sveikatos problemas, kontroliuojant vaiko laikyseną sėdint, kuprinės nešimo būdą ir jos turinį. Skatinti mokinius atlikti akių mankštą darant pertraukėles mokymosi proceso metu ne tik mokinio buvimo mokykloje metu, bet ir namuose, ruošiant namų darbus ar ilgai dirbant su kompiuteriu. </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96144"/>
          </a:xfrm>
        </p:spPr>
        <p:txBody>
          <a:bodyPr>
            <a:normAutofit/>
          </a:bodyPr>
          <a:lstStyle/>
          <a:p>
            <a:r>
              <a:rPr lang="lt-LT" sz="3600" b="1" dirty="0" smtClean="0">
                <a:latin typeface="Times New Roman" pitchFamily="18" charset="0"/>
                <a:cs typeface="Times New Roman" pitchFamily="18" charset="0"/>
              </a:rPr>
              <a:t>REKOMENDACIJOS</a:t>
            </a:r>
            <a:r>
              <a:rPr lang="en-US" sz="3600" b="1" dirty="0" smtClean="0">
                <a:latin typeface="Times New Roman" pitchFamily="18" charset="0"/>
                <a:cs typeface="Times New Roman" pitchFamily="18" charset="0"/>
              </a:rPr>
              <a:t> (3)</a:t>
            </a:r>
            <a:endParaRPr lang="lt-LT" sz="3600"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Ø"/>
            </a:pPr>
            <a:r>
              <a:rPr lang="lt-LT" dirty="0" smtClean="0">
                <a:latin typeface="Times New Roman" pitchFamily="18" charset="0"/>
                <a:cs typeface="Times New Roman" pitchFamily="18" charset="0"/>
              </a:rPr>
              <a:t>Anksčiausiai atkreipti dėmesį į vaikų laikyseną ir pastebėti sutrikimus gali tėvai. Kuo greičiau jie pastebimi, tuo trumpiau trunka gydymas. Laikysenos sutrikimų profilaktikai reikia daryti rytinę mankštą, sportuoti ne tik per kūno kultūros pamokas, tiesiai sėdėti ir stovėti. </a:t>
            </a:r>
            <a:endParaRPr lang="en-US" dirty="0" smtClean="0">
              <a:latin typeface="Times New Roman" pitchFamily="18" charset="0"/>
              <a:cs typeface="Times New Roman" pitchFamily="18" charset="0"/>
            </a:endParaRPr>
          </a:p>
          <a:p>
            <a:pPr algn="just">
              <a:buFont typeface="Wingdings" pitchFamily="2" charset="2"/>
              <a:buChar char="Ø"/>
            </a:pPr>
            <a:r>
              <a:rPr lang="lt-LT" dirty="0" smtClean="0">
                <a:latin typeface="Times New Roman" pitchFamily="18" charset="0"/>
                <a:cs typeface="Times New Roman" pitchFamily="18" charset="0"/>
              </a:rPr>
              <a:t>Dažniausios priežastys, lemiančios kvėpavimo sistemos sutrikimus, yra įgimtos kvėpavimo sistemos patologijos bei ūminių susirgimų komplikacijos.</a:t>
            </a: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2780928"/>
            <a:ext cx="8229600" cy="4077072"/>
          </a:xfrm>
        </p:spPr>
        <p:txBody>
          <a:bodyPr>
            <a:normAutofit/>
          </a:bodyPr>
          <a:lstStyle/>
          <a:p>
            <a:pPr algn="ctr">
              <a:buNone/>
            </a:pPr>
            <a:r>
              <a:rPr lang="lt-LT" sz="3600" b="1" dirty="0" smtClean="0">
                <a:latin typeface="Times New Roman" pitchFamily="18" charset="0"/>
                <a:cs typeface="Times New Roman" pitchFamily="18" charset="0"/>
              </a:rPr>
              <a:t>DĖKOJU UŽ </a:t>
            </a:r>
            <a:r>
              <a:rPr lang="lt-LT" sz="3600" b="1" dirty="0" smtClean="0">
                <a:latin typeface="Times New Roman" pitchFamily="18" charset="0"/>
                <a:cs typeface="Times New Roman" pitchFamily="18" charset="0"/>
              </a:rPr>
              <a:t>DĖMESĮ</a:t>
            </a:r>
          </a:p>
          <a:p>
            <a:pPr algn="ctr">
              <a:buNone/>
            </a:pPr>
            <a:endParaRPr lang="lt-LT" sz="3600" b="1" dirty="0" smtClean="0">
              <a:latin typeface="Times New Roman" pitchFamily="18" charset="0"/>
              <a:cs typeface="Times New Roman" pitchFamily="18" charset="0"/>
            </a:endParaRPr>
          </a:p>
          <a:p>
            <a:pPr algn="ctr">
              <a:buNone/>
            </a:pPr>
            <a:endParaRPr lang="lt-LT" sz="3600" b="1" dirty="0" smtClean="0">
              <a:latin typeface="Times New Roman" pitchFamily="18" charset="0"/>
              <a:cs typeface="Times New Roman" pitchFamily="18" charset="0"/>
            </a:endParaRPr>
          </a:p>
          <a:p>
            <a:pPr algn="ctr">
              <a:buNone/>
            </a:pPr>
            <a:endParaRPr lang="lt-LT" sz="3600" b="1" dirty="0" smtClean="0">
              <a:latin typeface="Times New Roman" pitchFamily="18" charset="0"/>
              <a:cs typeface="Times New Roman" pitchFamily="18" charset="0"/>
            </a:endParaRPr>
          </a:p>
          <a:p>
            <a:pPr algn="ctr">
              <a:buNone/>
            </a:pPr>
            <a:endParaRPr lang="lt-LT" sz="3600" b="1" dirty="0" smtClean="0">
              <a:latin typeface="Times New Roman" pitchFamily="18" charset="0"/>
              <a:cs typeface="Times New Roman" pitchFamily="18" charset="0"/>
            </a:endParaRPr>
          </a:p>
          <a:p>
            <a:pPr algn="ctr">
              <a:buNone/>
            </a:pPr>
            <a:endParaRPr lang="lt-LT" sz="2400" dirty="0" smtClean="0">
              <a:latin typeface="Times New Roman" pitchFamily="18" charset="0"/>
              <a:cs typeface="Times New Roman" pitchFamily="18" charset="0"/>
            </a:endParaRPr>
          </a:p>
          <a:p>
            <a:endParaRPr lang="lt-LT"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pic>
        <p:nvPicPr>
          <p:cNvPr id="5" name="Picture 10" descr="sukis A"/>
          <p:cNvPicPr>
            <a:picLocks noChangeAspect="1" noChangeArrowheads="1"/>
          </p:cNvPicPr>
          <p:nvPr/>
        </p:nvPicPr>
        <p:blipFill>
          <a:blip r:embed="rId3" cstate="print"/>
          <a:srcRect/>
          <a:stretch>
            <a:fillRect/>
          </a:stretch>
        </p:blipFill>
        <p:spPr bwMode="auto">
          <a:xfrm>
            <a:off x="323527" y="188640"/>
            <a:ext cx="2961123" cy="19442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507288" cy="864096"/>
          </a:xfrm>
        </p:spPr>
        <p:txBody>
          <a:bodyPr>
            <a:normAutofit/>
          </a:bodyPr>
          <a:lstStyle/>
          <a:p>
            <a:r>
              <a:rPr lang="lt-LT" sz="2200" b="1" dirty="0" smtClean="0">
                <a:latin typeface="Times New Roman" pitchFamily="18" charset="0"/>
                <a:cs typeface="Times New Roman" pitchFamily="18" charset="0"/>
              </a:rPr>
              <a:t>Pasitikrinusiųjų ir nepasitikrinusiųjų sveikatą mokinių dalies pokyčiai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3</a:t>
            </a:r>
            <a:r>
              <a:rPr lang="en-US" sz="2200" b="1" dirty="0" smtClean="0">
                <a:latin typeface="Times New Roman" pitchFamily="18" charset="0"/>
                <a:cs typeface="Times New Roman" pitchFamily="18" charset="0"/>
              </a:rPr>
              <a:t>- 201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a:t>
            </a:r>
            <a:r>
              <a:rPr lang="lt-LT"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m. (proc. nuo vis</a:t>
            </a:r>
            <a:r>
              <a:rPr lang="lt-LT" sz="2200" b="1" dirty="0" smtClean="0">
                <a:latin typeface="Times New Roman" pitchFamily="18" charset="0"/>
                <a:cs typeface="Times New Roman" pitchFamily="18" charset="0"/>
              </a:rPr>
              <a:t>ų mokinių)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7" name="Chart 3"/>
          <p:cNvGraphicFramePr>
            <a:graphicFrameLocks noGrp="1"/>
          </p:cNvGraphicFramePr>
          <p:nvPr>
            <p:ph idx="1"/>
            <p:extLst>
              <p:ext uri="{D42A27DB-BD31-4B8C-83A1-F6EECF244321}">
                <p14:modId xmlns:p14="http://schemas.microsoft.com/office/powerpoint/2010/main" xmlns="" val="3248116148"/>
              </p:ext>
            </p:extLst>
          </p:nvPr>
        </p:nvGraphicFramePr>
        <p:xfrm>
          <a:off x="107504" y="1556792"/>
          <a:ext cx="8859688"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080120"/>
          </a:xfrm>
        </p:spPr>
        <p:txBody>
          <a:bodyPr>
            <a:normAutofit/>
          </a:bodyPr>
          <a:lstStyle/>
          <a:p>
            <a:r>
              <a:rPr lang="lt-LT" sz="2200" b="1" dirty="0" smtClean="0">
                <a:latin typeface="Times New Roman" pitchFamily="18" charset="0"/>
                <a:cs typeface="Times New Roman" pitchFamily="18" charset="0"/>
              </a:rPr>
              <a:t>Visiškai sveikų mokinių dalis </a:t>
            </a:r>
            <a:r>
              <a:rPr lang="en-US" sz="2200" b="1" dirty="0" smtClean="0">
                <a:latin typeface="Times New Roman" pitchFamily="18" charset="0"/>
                <a:cs typeface="Times New Roman" pitchFamily="18" charset="0"/>
              </a:rPr>
              <a:t>201</a:t>
            </a:r>
            <a:r>
              <a:rPr lang="lt-LT" sz="2200" b="1" dirty="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m. m. (proc. nuo pasitikrinu</a:t>
            </a:r>
            <a:r>
              <a:rPr lang="lt-LT" sz="2200" b="1" dirty="0" smtClean="0">
                <a:latin typeface="Times New Roman" pitchFamily="18" charset="0"/>
                <a:cs typeface="Times New Roman" pitchFamily="18" charset="0"/>
              </a:rPr>
              <a:t>siųjų)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269105266"/>
              </p:ext>
            </p:extLst>
          </p:nvPr>
        </p:nvGraphicFramePr>
        <p:xfrm>
          <a:off x="107504" y="1340768"/>
          <a:ext cx="8859688" cy="55172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296144"/>
          </a:xfrm>
        </p:spPr>
        <p:txBody>
          <a:bodyPr>
            <a:normAutofit/>
          </a:bodyPr>
          <a:lstStyle/>
          <a:p>
            <a:r>
              <a:rPr lang="lt-LT" altLang="lt-LT" sz="2200" b="1" dirty="0" smtClean="0">
                <a:latin typeface="Times New Roman" pitchFamily="18" charset="0"/>
                <a:cs typeface="Times New Roman" pitchFamily="18" charset="0"/>
              </a:rPr>
              <a:t>Mokinių dalis, kuri yra visiškai sveika, ir kuri turi sveikatos sutrikimų ar ligų</a:t>
            </a:r>
            <a:r>
              <a:rPr lang="en-US" altLang="lt-LT" sz="2200" b="1" dirty="0" smtClean="0">
                <a:latin typeface="Times New Roman" pitchFamily="18" charset="0"/>
                <a:cs typeface="Times New Roman" pitchFamily="18" charset="0"/>
              </a:rPr>
              <a:t> 201</a:t>
            </a:r>
            <a:r>
              <a:rPr lang="lt-LT" altLang="lt-LT" sz="2200" b="1" dirty="0" smtClean="0">
                <a:latin typeface="Times New Roman" pitchFamily="18" charset="0"/>
                <a:cs typeface="Times New Roman" pitchFamily="18" charset="0"/>
              </a:rPr>
              <a:t>2</a:t>
            </a:r>
            <a:r>
              <a:rPr lang="en-US" altLang="lt-LT" sz="2200" b="1" dirty="0" smtClean="0">
                <a:latin typeface="Times New Roman" pitchFamily="18" charset="0"/>
                <a:cs typeface="Times New Roman" pitchFamily="18" charset="0"/>
              </a:rPr>
              <a:t>/201</a:t>
            </a:r>
            <a:r>
              <a:rPr lang="lt-LT" altLang="lt-LT" sz="2200" b="1" dirty="0" smtClean="0">
                <a:latin typeface="Times New Roman" pitchFamily="18" charset="0"/>
                <a:cs typeface="Times New Roman" pitchFamily="18" charset="0"/>
              </a:rPr>
              <a:t>3</a:t>
            </a:r>
            <a:r>
              <a:rPr lang="en-US" altLang="lt-LT" sz="2200" b="1" dirty="0" smtClean="0">
                <a:latin typeface="Times New Roman" pitchFamily="18" charset="0"/>
                <a:cs typeface="Times New Roman" pitchFamily="18" charset="0"/>
              </a:rPr>
              <a:t>-201</a:t>
            </a:r>
            <a:r>
              <a:rPr lang="lt-LT" altLang="lt-LT" sz="2200" b="1" dirty="0" smtClean="0">
                <a:latin typeface="Times New Roman" pitchFamily="18" charset="0"/>
                <a:cs typeface="Times New Roman" pitchFamily="18" charset="0"/>
              </a:rPr>
              <a:t>5</a:t>
            </a:r>
            <a:r>
              <a:rPr lang="en-US" altLang="lt-LT" sz="2200" b="1" dirty="0" smtClean="0">
                <a:latin typeface="Times New Roman" pitchFamily="18" charset="0"/>
                <a:cs typeface="Times New Roman" pitchFamily="18" charset="0"/>
              </a:rPr>
              <a:t>/201</a:t>
            </a:r>
            <a:r>
              <a:rPr lang="lt-LT" altLang="lt-LT" sz="2200" b="1" dirty="0" smtClean="0">
                <a:latin typeface="Times New Roman" pitchFamily="18" charset="0"/>
                <a:cs typeface="Times New Roman" pitchFamily="18" charset="0"/>
              </a:rPr>
              <a:t>6</a:t>
            </a:r>
            <a:r>
              <a:rPr lang="en-US" altLang="lt-LT" sz="2200" b="1" dirty="0" smtClean="0">
                <a:latin typeface="Times New Roman" pitchFamily="18" charset="0"/>
                <a:cs typeface="Times New Roman" pitchFamily="18" charset="0"/>
              </a:rPr>
              <a:t> m. m.</a:t>
            </a:r>
            <a:r>
              <a:rPr lang="lt-LT" altLang="lt-LT" sz="2200" b="1" dirty="0" smtClean="0">
                <a:latin typeface="Times New Roman" pitchFamily="18" charset="0"/>
                <a:cs typeface="Times New Roman" pitchFamily="18" charset="0"/>
              </a:rPr>
              <a:t> </a:t>
            </a:r>
            <a:r>
              <a:rPr lang="en-US" altLang="lt-LT" sz="2200" b="1" dirty="0" smtClean="0">
                <a:latin typeface="Times New Roman" pitchFamily="18" charset="0"/>
                <a:cs typeface="Times New Roman" pitchFamily="18" charset="0"/>
              </a:rPr>
              <a:t>( proc. </a:t>
            </a:r>
            <a:r>
              <a:rPr lang="lt-LT" altLang="lt-LT" sz="2200" b="1" dirty="0" smtClean="0">
                <a:latin typeface="Times New Roman" pitchFamily="18" charset="0"/>
                <a:cs typeface="Times New Roman" pitchFamily="18" charset="0"/>
              </a:rPr>
              <a:t>n</a:t>
            </a:r>
            <a:r>
              <a:rPr lang="en-US" altLang="lt-LT" sz="2200" b="1" dirty="0" smtClean="0">
                <a:latin typeface="Times New Roman" pitchFamily="18" charset="0"/>
                <a:cs typeface="Times New Roman" pitchFamily="18" charset="0"/>
              </a:rPr>
              <a:t>uo pasitikrinusi</a:t>
            </a:r>
            <a:r>
              <a:rPr lang="lt-LT" altLang="lt-LT" sz="2200" b="1" dirty="0" smtClean="0">
                <a:latin typeface="Times New Roman" pitchFamily="18" charset="0"/>
                <a:cs typeface="Times New Roman" pitchFamily="18" charset="0"/>
              </a:rPr>
              <a:t>ųjų)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2"/>
          <p:cNvGraphicFramePr>
            <a:graphicFrameLocks noGrp="1"/>
          </p:cNvGraphicFramePr>
          <p:nvPr>
            <p:ph idx="1"/>
            <p:extLst>
              <p:ext uri="{D42A27DB-BD31-4B8C-83A1-F6EECF244321}">
                <p14:modId xmlns:p14="http://schemas.microsoft.com/office/powerpoint/2010/main" xmlns="" val="2260650604"/>
              </p:ext>
            </p:extLst>
          </p:nvPr>
        </p:nvGraphicFramePr>
        <p:xfrm>
          <a:off x="107504" y="1556792"/>
          <a:ext cx="8928992"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712968" cy="864096"/>
          </a:xfrm>
        </p:spPr>
        <p:txBody>
          <a:bodyPr>
            <a:normAutofit/>
          </a:bodyPr>
          <a:lstStyle/>
          <a:p>
            <a:r>
              <a:rPr lang="lt-LT" altLang="lt-LT" sz="2200" b="1" dirty="0" smtClean="0">
                <a:latin typeface="Times New Roman" pitchFamily="18" charset="0"/>
                <a:cs typeface="Times New Roman" pitchFamily="18" charset="0"/>
              </a:rPr>
              <a:t>Pasitikrinusiųjų mokinių pasiskirstymas pagal KMI ir klasių grupes 201</a:t>
            </a:r>
            <a:r>
              <a:rPr lang="lt-LT" altLang="lt-LT" sz="2200" b="1" dirty="0">
                <a:latin typeface="Times New Roman" pitchFamily="18" charset="0"/>
                <a:cs typeface="Times New Roman" pitchFamily="18" charset="0"/>
              </a:rPr>
              <a:t>5</a:t>
            </a:r>
            <a:r>
              <a:rPr lang="lt-LT" altLang="lt-LT" sz="2200" b="1" dirty="0" smtClean="0">
                <a:latin typeface="Times New Roman" pitchFamily="18" charset="0"/>
                <a:cs typeface="Times New Roman" pitchFamily="18" charset="0"/>
              </a:rPr>
              <a:t>/2016 m. m. (proc. nuo pasitikrinusiųjų)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878268044"/>
              </p:ext>
            </p:extLst>
          </p:nvPr>
        </p:nvGraphicFramePr>
        <p:xfrm>
          <a:off x="107504" y="1484784"/>
          <a:ext cx="8856984"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52128"/>
          </a:xfrm>
        </p:spPr>
        <p:txBody>
          <a:bodyPr>
            <a:normAutofit/>
          </a:bodyPr>
          <a:lstStyle/>
          <a:p>
            <a:r>
              <a:rPr lang="en-US" sz="2200" b="1" dirty="0" smtClean="0">
                <a:latin typeface="Times New Roman" pitchFamily="18" charset="0"/>
                <a:cs typeface="Times New Roman" pitchFamily="18" charset="0"/>
              </a:rPr>
              <a:t>Mokini</a:t>
            </a:r>
            <a:r>
              <a:rPr lang="lt-LT" sz="2200" b="1" dirty="0" smtClean="0">
                <a:latin typeface="Times New Roman" pitchFamily="18" charset="0"/>
                <a:cs typeface="Times New Roman" pitchFamily="18" charset="0"/>
              </a:rPr>
              <a:t>ų pasiskirstymo bendras pokytis pagal KMI įvertinimą </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3</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5</a:t>
            </a:r>
            <a:r>
              <a:rPr lang="en-US" sz="2200" b="1" dirty="0" smtClean="0">
                <a:latin typeface="Times New Roman" pitchFamily="18" charset="0"/>
                <a:cs typeface="Times New Roman" pitchFamily="18" charset="0"/>
              </a:rPr>
              <a:t>/201</a:t>
            </a:r>
            <a:r>
              <a:rPr lang="lt-LT" sz="2200" b="1" dirty="0" smtClean="0">
                <a:latin typeface="Times New Roman" pitchFamily="18" charset="0"/>
                <a:cs typeface="Times New Roman" pitchFamily="18" charset="0"/>
              </a:rPr>
              <a:t>6</a:t>
            </a:r>
            <a:r>
              <a:rPr lang="en-US" sz="2200" b="1" dirty="0" smtClean="0">
                <a:latin typeface="Times New Roman" pitchFamily="18" charset="0"/>
                <a:cs typeface="Times New Roman" pitchFamily="18" charset="0"/>
              </a:rPr>
              <a:t> m.</a:t>
            </a:r>
            <a:r>
              <a:rPr lang="lt-LT"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m. (proc. nuo pasitikrinusi</a:t>
            </a:r>
            <a:r>
              <a:rPr lang="lt-LT" sz="2200" b="1" dirty="0" smtClean="0">
                <a:latin typeface="Times New Roman" pitchFamily="18" charset="0"/>
                <a:cs typeface="Times New Roman" pitchFamily="18" charset="0"/>
              </a:rPr>
              <a:t>ųjų)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2"/>
          <p:cNvGraphicFramePr>
            <a:graphicFrameLocks noGrp="1"/>
          </p:cNvGraphicFramePr>
          <p:nvPr>
            <p:ph idx="1"/>
            <p:extLst>
              <p:ext uri="{D42A27DB-BD31-4B8C-83A1-F6EECF244321}">
                <p14:modId xmlns:p14="http://schemas.microsoft.com/office/powerpoint/2010/main" xmlns="" val="2771670478"/>
              </p:ext>
            </p:extLst>
          </p:nvPr>
        </p:nvGraphicFramePr>
        <p:xfrm>
          <a:off x="107504" y="1484784"/>
          <a:ext cx="8859688"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152128"/>
          </a:xfrm>
        </p:spPr>
        <p:txBody>
          <a:bodyPr>
            <a:normAutofit/>
          </a:bodyPr>
          <a:lstStyle/>
          <a:p>
            <a:r>
              <a:rPr lang="lt-LT" altLang="lt-LT" sz="2200" b="1" dirty="0" smtClean="0">
                <a:latin typeface="Times New Roman" pitchFamily="18" charset="0"/>
                <a:cs typeface="Times New Roman" pitchFamily="18" charset="0"/>
              </a:rPr>
              <a:t>Pasitikrinusiųjų mokinių pasiskirstymas pagal fizinio ugdymo grupės įvertinimą ir klasių grupes 2015/201</a:t>
            </a:r>
            <a:r>
              <a:rPr lang="lt-LT" altLang="lt-LT" sz="2200" b="1" dirty="0">
                <a:latin typeface="Times New Roman" pitchFamily="18" charset="0"/>
                <a:cs typeface="Times New Roman" pitchFamily="18" charset="0"/>
              </a:rPr>
              <a:t>6</a:t>
            </a:r>
            <a:r>
              <a:rPr lang="lt-LT" altLang="lt-LT" sz="2200" b="1" dirty="0" smtClean="0">
                <a:latin typeface="Times New Roman" pitchFamily="18" charset="0"/>
                <a:cs typeface="Times New Roman" pitchFamily="18" charset="0"/>
              </a:rPr>
              <a:t> m. m. (proc. nuo pasitikrinusiųjų)</a:t>
            </a:r>
            <a:endParaRPr lang="lt-LT" sz="2200" dirty="0"/>
          </a:p>
        </p:txBody>
      </p:sp>
      <p:pic>
        <p:nvPicPr>
          <p:cNvPr id="4" name="Picture 6" descr="Klaipedos miesto visuomenes sveikatos biuro logotipas"/>
          <p:cNvPicPr>
            <a:picLocks noChangeAspect="1" noChangeArrowheads="1"/>
          </p:cNvPicPr>
          <p:nvPr/>
        </p:nvPicPr>
        <p:blipFill>
          <a:blip r:embed="rId2" cstate="print"/>
          <a:srcRect/>
          <a:stretch>
            <a:fillRect/>
          </a:stretch>
        </p:blipFill>
        <p:spPr bwMode="auto">
          <a:xfrm>
            <a:off x="6300192" y="188640"/>
            <a:ext cx="2667000" cy="665163"/>
          </a:xfrm>
          <a:prstGeom prst="rect">
            <a:avLst/>
          </a:prstGeom>
          <a:noFill/>
          <a:ln w="9525">
            <a:noFill/>
            <a:miter lim="800000"/>
            <a:headEnd/>
            <a:tailEnd/>
          </a:ln>
        </p:spPr>
      </p:pic>
      <p:graphicFrame>
        <p:nvGraphicFramePr>
          <p:cNvPr id="6" name="Chart 1"/>
          <p:cNvGraphicFramePr>
            <a:graphicFrameLocks noGrp="1"/>
          </p:cNvGraphicFramePr>
          <p:nvPr>
            <p:ph idx="1"/>
            <p:extLst>
              <p:ext uri="{D42A27DB-BD31-4B8C-83A1-F6EECF244321}">
                <p14:modId xmlns:p14="http://schemas.microsoft.com/office/powerpoint/2010/main" xmlns="" val="2241317964"/>
              </p:ext>
            </p:extLst>
          </p:nvPr>
        </p:nvGraphicFramePr>
        <p:xfrm>
          <a:off x="107504" y="1484784"/>
          <a:ext cx="8859688"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788</Words>
  <Application>Microsoft Office PowerPoint</Application>
  <PresentationFormat>On-screen Show (4:3)</PresentationFormat>
  <Paragraphs>94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2015-2016 m.m. ,,Saulėtekio” pagrindinės mokyklos mokinių profilaktinių sveikatos patikrinimų duomenų analizė</vt:lpstr>
      <vt:lpstr>Slide 2</vt:lpstr>
      <vt:lpstr>Pasitikrinusiųjų ir nepasitikrinusiųjų sveikatą mokinių dalis 2015/2016 m. m. (proc. nuo visų mokinių)</vt:lpstr>
      <vt:lpstr>Pasitikrinusiųjų ir nepasitikrinusiųjų sveikatą mokinių dalies pokyčiai 2012/2013- 2015/2016 m. m. (proc. nuo visų mokinių)</vt:lpstr>
      <vt:lpstr>Visiškai sveikų mokinių dalis 2015/2016m. m. (proc. nuo pasitikrinusiųjų)</vt:lpstr>
      <vt:lpstr>Mokinių dalis, kuri yra visiškai sveika, ir kuri turi sveikatos sutrikimų ar ligų 2012/2013-2015/2016 m. m. ( proc. nuo pasitikrinusiųjų)</vt:lpstr>
      <vt:lpstr>Pasitikrinusiųjų mokinių pasiskirstymas pagal KMI ir klasių grupes 2015/2016 m. m. (proc. nuo pasitikrinusiųjų)</vt:lpstr>
      <vt:lpstr>Mokinių pasiskirstymo bendras pokytis pagal KMI įvertinimą 2012/2013-2015/2016 m. m. (proc. nuo pasitikrinusiųjų)</vt:lpstr>
      <vt:lpstr>Pasitikrinusiųjų mokinių pasiskirstymas pagal fizinio ugdymo grupės įvertinimą ir klasių grupes 2015/2016 m. m. (proc. nuo pasitikrinusiųjų)</vt:lpstr>
      <vt:lpstr>Mokinių pasiskirstymo bendras pokytis pagal fizinio ugdymo grupės įvertinimą 2012/2013-2015/2016 m. m. ( proc. nuo pasitikrinusiųjų )</vt:lpstr>
      <vt:lpstr>Slide 11</vt:lpstr>
      <vt:lpstr>Mokinių dalis, kuri turi tam tikrų ligų ar sutrikimų pagal klasių grupes 2015/2016 m. m. (proc. nuo pasitikrinusiųjų)</vt:lpstr>
      <vt:lpstr>Slide 13</vt:lpstr>
      <vt:lpstr>Slide 14</vt:lpstr>
      <vt:lpstr>Regos sutrikimų struktūra 2015/2016 m. m. (proc.)</vt:lpstr>
      <vt:lpstr>Regos sutrikimų struktūra pagal klasių grupes 2015/2016 m. m. ( proc.)</vt:lpstr>
      <vt:lpstr>Slide 17</vt:lpstr>
      <vt:lpstr>Simptomų, pakitimų ir nenormalių klinikinių bei laboratorinių radinių struktūra 2015/2016 m. m . (proc. nuo pasitikrinusiųjų)</vt:lpstr>
      <vt:lpstr>Simptomų, pakitimų ir nenormalių klinikinių bei laboratorinių radinių struktūra pagal klasių grupes 2015/2016 m. m. (proc.)</vt:lpstr>
      <vt:lpstr>Slide 20</vt:lpstr>
      <vt:lpstr>Skeleto-raumenų sistemos sutrikimų struktūra 2015/2016 m. m. (proc.)</vt:lpstr>
      <vt:lpstr>Skeleto-raumenų sistemos sutrikimų struktūra pagal klasių grupes 2015/2016 m. m. (proc.)</vt:lpstr>
      <vt:lpstr>Slide 23</vt:lpstr>
      <vt:lpstr>Dantų ir žandikaulių būklės profilaktiškai pasitikrinusiųjų ir nepasitikrinusių mokinių dalis (procentais)</vt:lpstr>
      <vt:lpstr>Pasitikrinusiųjų ir nepasitikrinusiųjų dantų ir žandikaulių buklę  mokinių dalies pokytis 2013/2014- 2014/2015 m. m. </vt:lpstr>
      <vt:lpstr>Mokinių dalis kuri turi karieso pažeistų dantų pagal klasių grupes 2015/2016 m. m.  ( proc. nuo pasitikrinusiųjų)</vt:lpstr>
      <vt:lpstr>Mokinių profilaktinių sveikatos duomenų rezultatų svarba</vt:lpstr>
      <vt:lpstr>APIBENDRINIMAS</vt:lpstr>
      <vt:lpstr>REKOMENDACIJOS (1)</vt:lpstr>
      <vt:lpstr>REKOMENDACIJOS (2)</vt:lpstr>
      <vt:lpstr>REKOMENDACIJOS (3)</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2014-2015m.m. ,,Saulėtekio pagrindinės mokyklos’’ mokinių profilaktinių sveikatos patikrinimų duomenų analizė</dc:title>
  <dc:creator>Vartotojas</dc:creator>
  <cp:lastModifiedBy>Giedra</cp:lastModifiedBy>
  <cp:revision>255</cp:revision>
  <dcterms:created xsi:type="dcterms:W3CDTF">2015-01-20T07:28:31Z</dcterms:created>
  <dcterms:modified xsi:type="dcterms:W3CDTF">2016-10-14T11:49:47Z</dcterms:modified>
</cp:coreProperties>
</file>